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9" r:id="rId3"/>
    <p:sldId id="260" r:id="rId4"/>
    <p:sldId id="292" r:id="rId5"/>
    <p:sldId id="405" r:id="rId6"/>
    <p:sldId id="406" r:id="rId7"/>
    <p:sldId id="407" r:id="rId8"/>
    <p:sldId id="408" r:id="rId9"/>
    <p:sldId id="409" r:id="rId10"/>
    <p:sldId id="410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11" r:id="rId24"/>
    <p:sldId id="412" r:id="rId25"/>
    <p:sldId id="413" r:id="rId26"/>
    <p:sldId id="414" r:id="rId27"/>
    <p:sldId id="385" r:id="rId28"/>
    <p:sldId id="386" r:id="rId29"/>
    <p:sldId id="285" r:id="rId30"/>
    <p:sldId id="364" r:id="rId31"/>
    <p:sldId id="288" r:id="rId32"/>
    <p:sldId id="291" r:id="rId3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B350D"/>
    <a:srgbClr val="FE5230"/>
    <a:srgbClr val="CE5002"/>
    <a:srgbClr val="200DAB"/>
    <a:srgbClr val="2402B6"/>
    <a:srgbClr val="3304FC"/>
    <a:srgbClr val="CB2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7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79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S Gothic" pitchFamily="49" charset="-128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Gothic" pitchFamily="49" charset="-128"/>
              </a:defRPr>
            </a:lvl1pPr>
          </a:lstStyle>
          <a:p>
            <a:fld id="{4072B016-2641-4CD4-AE6D-84906D4E81D2}" type="datetimeFigureOut">
              <a:rPr lang="en-US" altLang="zh-CN"/>
              <a:pPr/>
              <a:t>8/30/2022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S Gothic" pitchFamily="49" charset="-128"/>
              </a:defRPr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Gothic" pitchFamily="49" charset="-128"/>
              </a:defRPr>
            </a:lvl1pPr>
          </a:lstStyle>
          <a:p>
            <a:fld id="{3FEC2248-F874-42C9-ABDC-6DFE9D2FA8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804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S Gothic" pitchFamily="49" charset="-128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fld id="{BE68132F-FF62-4BBF-B501-AFEAED11669F}" type="datetimeFigureOut">
              <a:rPr lang="ja-JP" altLang="en-US"/>
              <a:pPr/>
              <a:t>2022/8/30</a:t>
            </a:fld>
            <a:endParaRPr lang="en-US" altLang="zh-CN">
              <a:ea typeface="MS Gothic" pitchFamily="49" charset="-128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S Gothic" pitchFamily="49" charset="-128"/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Gothic" pitchFamily="49" charset="-128"/>
              </a:defRPr>
            </a:lvl1pPr>
          </a:lstStyle>
          <a:p>
            <a:fld id="{157E1B2B-362F-4587-886E-66E2C5CF64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032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8BAC8B-3738-4533-95FE-D9039D2A70B8}" type="slidenum">
              <a:rPr lang="en-US" altLang="zh-CN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525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A82D40-4893-4378-B66D-FA5B562899B5}" type="slidenum">
              <a:rPr kumimoji="0" lang="en-US" altLang="zh-TW" sz="1200">
                <a:latin typeface="Calibri" pitchFamily="34" charset="0"/>
                <a:ea typeface="新細明體" charset="-120"/>
              </a:rPr>
              <a:pPr algn="r"/>
              <a:t>19</a:t>
            </a:fld>
            <a:endParaRPr kumimoji="0" lang="en-US" altLang="zh-TW" sz="1200">
              <a:latin typeface="Calibri" pitchFamily="34" charset="0"/>
              <a:ea typeface="新細明體" charset="-12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52902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758733-018D-419D-883D-7703FA5FA1C4}" type="slidenum">
              <a:rPr kumimoji="0" lang="en-US" altLang="zh-TW" sz="1200">
                <a:latin typeface="Calibri" pitchFamily="34" charset="0"/>
                <a:ea typeface="新細明體" charset="-120"/>
              </a:rPr>
              <a:pPr algn="r"/>
              <a:t>20</a:t>
            </a:fld>
            <a:endParaRPr kumimoji="0" lang="en-US" altLang="zh-TW" sz="1200">
              <a:latin typeface="Calibri" pitchFamily="34" charset="0"/>
              <a:ea typeface="新細明體" charset="-12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08931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758733-018D-419D-883D-7703FA5FA1C4}" type="slidenum">
              <a:rPr kumimoji="0" lang="en-US" altLang="zh-TW" sz="1200">
                <a:latin typeface="Calibri" pitchFamily="34" charset="0"/>
                <a:ea typeface="新細明體" charset="-120"/>
              </a:rPr>
              <a:pPr algn="r"/>
              <a:t>21</a:t>
            </a:fld>
            <a:endParaRPr kumimoji="0" lang="en-US" altLang="zh-TW" sz="1200">
              <a:latin typeface="Calibri" pitchFamily="34" charset="0"/>
              <a:ea typeface="新細明體" charset="-12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4177493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758733-018D-419D-883D-7703FA5FA1C4}" type="slidenum">
              <a:rPr kumimoji="0" lang="en-US" altLang="zh-TW" sz="1200">
                <a:latin typeface="Calibri" pitchFamily="34" charset="0"/>
                <a:ea typeface="新細明體" charset="-120"/>
              </a:rPr>
              <a:pPr algn="r"/>
              <a:t>22</a:t>
            </a:fld>
            <a:endParaRPr kumimoji="0" lang="en-US" altLang="zh-TW" sz="1200">
              <a:latin typeface="Calibri" pitchFamily="34" charset="0"/>
              <a:ea typeface="新細明體" charset="-12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5488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35B9E7-9B48-4E43-96B6-E082AF1C1CB8}" type="slidenum">
              <a:rPr lang="en-US" altLang="zh-TW" smtClean="0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5</a:t>
            </a:fld>
            <a:endParaRPr lang="en-US" altLang="zh-TW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46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8013B8-81E7-4F6F-9C65-3435428B65ED}" type="slidenum">
              <a:rPr lang="zh-TW" altLang="en-US" smtClean="0"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6</a:t>
            </a:fld>
            <a:endParaRPr lang="zh-TW" altLang="en-US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74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好書交享閱活動：請學童將家中的二手書籍帶來學校彼此交換（跨班、跨年級），藉此達到物盡其用、知識分享的目標。</a:t>
            </a:r>
            <a:endParaRPr lang="en-US" altLang="zh-TW"/>
          </a:p>
          <a:p>
            <a:r>
              <a:rPr lang="zh-TW" altLang="en-US"/>
              <a:t>推動閱讀人生系列：一年級部份為繪本製作與演書，上學期末公告辦法，學生利用寒假製作，開學後評比。</a:t>
            </a: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514232-43B3-4926-8236-563ABADFE44D}" type="slidenum">
              <a:rPr lang="en-US" altLang="zh-CN" smtClean="0">
                <a:latin typeface="Calibri" panose="020F0502020204030204" pitchFamily="34" charset="0"/>
                <a:ea typeface="MS Gothic" panose="020B0609070205080204" pitchFamily="49" charset="-128"/>
              </a:rPr>
              <a:pPr/>
              <a:t>10</a:t>
            </a:fld>
            <a:endParaRPr lang="en-US" altLang="zh-CN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37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A81132-8B3E-4EED-A106-344188F1306D}" type="slidenum">
              <a:rPr kumimoji="0" lang="en-US" altLang="zh-TW" sz="1200">
                <a:latin typeface="Calibri" pitchFamily="34" charset="0"/>
                <a:ea typeface="新細明體" charset="-120"/>
              </a:rPr>
              <a:pPr algn="r"/>
              <a:t>12</a:t>
            </a:fld>
            <a:endParaRPr kumimoji="0" lang="en-US" altLang="zh-TW" sz="1200">
              <a:latin typeface="Calibri" pitchFamily="34" charset="0"/>
              <a:ea typeface="新細明體" charset="-12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4942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E1B2B-362F-4587-886E-66E2C5CF64F5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687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A81132-8B3E-4EED-A106-344188F1306D}" type="slidenum">
              <a:rPr kumimoji="0" lang="en-US" altLang="zh-TW" sz="1200">
                <a:latin typeface="Calibri" pitchFamily="34" charset="0"/>
                <a:ea typeface="新細明體" charset="-120"/>
              </a:rPr>
              <a:pPr algn="r"/>
              <a:t>16</a:t>
            </a:fld>
            <a:endParaRPr kumimoji="0" lang="en-US" altLang="zh-TW" sz="1200">
              <a:latin typeface="Calibri" pitchFamily="34" charset="0"/>
              <a:ea typeface="新細明體" charset="-12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6521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758733-018D-419D-883D-7703FA5FA1C4}" type="slidenum">
              <a:rPr kumimoji="0" lang="en-US" altLang="zh-TW" sz="1200">
                <a:latin typeface="Calibri" pitchFamily="34" charset="0"/>
                <a:ea typeface="新細明體" charset="-120"/>
              </a:rPr>
              <a:pPr algn="r"/>
              <a:t>17</a:t>
            </a:fld>
            <a:endParaRPr kumimoji="0" lang="en-US" altLang="zh-TW" sz="1200">
              <a:latin typeface="Calibri" pitchFamily="34" charset="0"/>
              <a:ea typeface="新細明體" charset="-12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0472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517226-E6E6-411C-9342-38876F075609}" type="slidenum">
              <a:rPr kumimoji="0" lang="en-US" altLang="zh-TW" sz="1200">
                <a:latin typeface="Calibri" pitchFamily="34" charset="0"/>
                <a:ea typeface="新細明體" charset="-120"/>
              </a:rPr>
              <a:pPr algn="r"/>
              <a:t>18</a:t>
            </a:fld>
            <a:endParaRPr kumimoji="0" lang="en-US" altLang="zh-TW" sz="1200">
              <a:latin typeface="Calibri" pitchFamily="34" charset="0"/>
              <a:ea typeface="新細明體" charset="-12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202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100">
                <a:ln w="19050">
                  <a:solidFill>
                    <a:schemeClr val="bg1"/>
                  </a:solidFill>
                  <a:prstDash val="solid"/>
                </a:ln>
                <a:solidFill>
                  <a:srgbClr val="4B350D"/>
                </a:solidFill>
                <a:effectLst/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 baseline="0">
                <a:ln w="19050" cmpd="sng">
                  <a:solidFill>
                    <a:schemeClr val="bg1"/>
                  </a:solidFill>
                </a:ln>
                <a:solidFill>
                  <a:srgbClr val="4B350D"/>
                </a:solidFill>
                <a:effectLst/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E6FBC-BF2B-4C31-A81F-855260095C66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A60E8-0707-48E1-A83F-518B196975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50F307-431F-4F1D-BFEF-A624BF4835E5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F82FC-D352-470B-8AFC-F6F2CBB6AD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ACE89-C1C3-4D04-B943-CF246EDA7540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A4759-ED94-4632-AC70-06313447503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2"/>
              </a:buBlip>
              <a:defRPr/>
            </a:lvl6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F6F41-9B1B-4189-BF0C-0F9253BA9091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68E66-4E73-47A7-918C-229231A555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66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25C6E-63E9-4B63-A001-55654EAE0A11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06BEB-59F9-408F-95FC-F083222DB0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66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59002"/>
                </a:solidFill>
              </a:defRPr>
            </a:lvl1pPr>
            <a:lvl2pPr>
              <a:defRPr sz="2400">
                <a:solidFill>
                  <a:srgbClr val="4B350D"/>
                </a:solidFill>
              </a:defRPr>
            </a:lvl2pPr>
            <a:lvl3pPr>
              <a:defRPr sz="2000">
                <a:solidFill>
                  <a:srgbClr val="4B350D"/>
                </a:solidFill>
              </a:defRPr>
            </a:lvl3pPr>
            <a:lvl4pPr>
              <a:defRPr sz="1800">
                <a:solidFill>
                  <a:srgbClr val="4B350D"/>
                </a:solidFill>
              </a:defRPr>
            </a:lvl4pPr>
            <a:lvl5pPr>
              <a:defRPr sz="1800">
                <a:solidFill>
                  <a:srgbClr val="4B350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8F561-7825-46E6-AC79-DF65BC58D516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400A5-7559-4313-8E0D-37B4B8F89E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cap="none" spc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rgbClr val="359002"/>
                  </a:solidFill>
                </a:ln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4B350D"/>
                </a:solidFill>
              </a:defRPr>
            </a:lvl1pPr>
            <a:lvl2pPr>
              <a:defRPr sz="2000">
                <a:solidFill>
                  <a:srgbClr val="4B350D"/>
                </a:solidFill>
              </a:defRPr>
            </a:lvl2pPr>
            <a:lvl3pPr>
              <a:defRPr sz="1800">
                <a:solidFill>
                  <a:srgbClr val="4B350D"/>
                </a:solidFill>
              </a:defRPr>
            </a:lvl3pPr>
            <a:lvl4pPr>
              <a:defRPr sz="1600">
                <a:solidFill>
                  <a:srgbClr val="4B350D"/>
                </a:solidFill>
              </a:defRPr>
            </a:lvl4pPr>
            <a:lvl5pPr>
              <a:defRPr sz="1600">
                <a:solidFill>
                  <a:srgbClr val="4B350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7E52F-4B9F-4091-9A84-21F907EFC1A0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8A85-98CF-46A3-B456-41FB36B1E3A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C1970F-FFB3-48A0-8496-80A1A7715825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403A5-7EEC-410C-A79D-00F26DABE6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6B940-D772-451B-AEFE-491775B0C557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68B3F-AD3C-47A4-9315-305F0EB97A2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DFC9B0-EABE-44A6-9502-B9A38D219E9B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B98B-37CA-49A3-BFCF-8D492A17C2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69072F-629B-413C-A458-F26EA3BA8FC1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C24C0-CF96-48DB-B50F-C61529FE2A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B350D"/>
                </a:solidFill>
                <a:ea typeface="MS Gothic" pitchFamily="49" charset="-128"/>
                <a:cs typeface="Arial" charset="0"/>
              </a:defRPr>
            </a:lvl1pPr>
          </a:lstStyle>
          <a:p>
            <a:fld id="{9EED0DC2-3F69-4147-BC17-F10B68B39900}" type="datetimeFigureOut">
              <a:rPr lang="ja-JP" altLang="en-US"/>
              <a:pPr/>
              <a:t>2022/8/30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350D"/>
                </a:solidFill>
                <a:ea typeface="MS Gothic" pitchFamily="49" charset="-128"/>
                <a:cs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B350D"/>
                </a:solidFill>
                <a:ea typeface="MS Gothic" pitchFamily="49" charset="-128"/>
                <a:cs typeface="Arial" charset="0"/>
              </a:defRPr>
            </a:lvl1pPr>
          </a:lstStyle>
          <a:p>
            <a:fld id="{B3F8B922-61AA-45AD-83B6-B7ECFA2EB5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>
          <a:ln w="19050" cmpd="sng">
            <a:solidFill>
              <a:schemeClr val="bg1"/>
            </a:solidFill>
            <a:prstDash val="solid"/>
            <a:miter lim="800000"/>
          </a:ln>
          <a:solidFill>
            <a:srgbClr val="4B350D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Verdana" pitchFamily="34" charset="0"/>
          <a:ea typeface="MS Gothic" pitchFamily="4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Verdana" pitchFamily="34" charset="0"/>
          <a:ea typeface="MS Gothic" pitchFamily="4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Verdana" pitchFamily="34" charset="0"/>
          <a:ea typeface="MS Gothic" pitchFamily="4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Verdana" pitchFamily="34" charset="0"/>
          <a:ea typeface="MS Gothic" pitchFamily="49" charset="-128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rgbClr val="4B350D"/>
          </a:solidFill>
          <a:latin typeface="微軟正黑體" pitchFamily="34" charset="-120"/>
          <a:ea typeface="微軟正黑體" pitchFamily="34" charset="-120"/>
          <a:cs typeface="Microsoft Sans Serif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rgbClr val="4B350D"/>
          </a:solidFill>
          <a:latin typeface="微軟正黑體" pitchFamily="34" charset="-120"/>
          <a:ea typeface="微軟正黑體" pitchFamily="34" charset="-120"/>
          <a:cs typeface="Microsoft Sans Serif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rgbClr val="4B350D"/>
          </a:solidFill>
          <a:latin typeface="微軟正黑體" pitchFamily="34" charset="-120"/>
          <a:ea typeface="微軟正黑體" pitchFamily="34" charset="-120"/>
          <a:cs typeface="Microsoft Sans Serif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rgbClr val="4B350D"/>
          </a:solidFill>
          <a:latin typeface="微軟正黑體" pitchFamily="34" charset="-120"/>
          <a:ea typeface="微軟正黑體" pitchFamily="34" charset="-120"/>
          <a:cs typeface="Microsoft Sans Serif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 kern="1200">
          <a:solidFill>
            <a:srgbClr val="4B350D"/>
          </a:solidFill>
          <a:latin typeface="微軟正黑體" pitchFamily="34" charset="-120"/>
          <a:ea typeface="微軟正黑體" pitchFamily="34" charset="-120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684213" y="1052513"/>
            <a:ext cx="7704137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sz="36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文鼎中隸"/>
              </a:rPr>
              <a:t>   桃園市</a:t>
            </a:r>
            <a:r>
              <a:rPr lang="zh-TW" altLang="en-US" sz="36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文鼎中隸"/>
              </a:rPr>
              <a:t>八德區大勇國民小學</a:t>
            </a:r>
          </a:p>
          <a:p>
            <a:pPr algn="ctr">
              <a:defRPr/>
            </a:pPr>
            <a:r>
              <a:rPr lang="en-US" altLang="zh-TW" sz="36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文鼎中隸"/>
              </a:rPr>
              <a:t>111</a:t>
            </a:r>
            <a:r>
              <a:rPr lang="zh-TW" altLang="en-US" sz="36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文鼎中隸"/>
              </a:rPr>
              <a:t>學年</a:t>
            </a:r>
            <a:r>
              <a:rPr lang="zh-TW" altLang="en-US" sz="36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文鼎中隸"/>
              </a:rPr>
              <a:t>度「新生家長座談會」</a:t>
            </a:r>
          </a:p>
          <a:p>
            <a:pPr algn="ctr">
              <a:defRPr/>
            </a:pPr>
            <a:r>
              <a:rPr lang="zh-TW" altLang="en-US" sz="36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文鼎中隸"/>
              </a:rPr>
              <a:t>歡迎蒞臨指導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FEE909-FAFF-45A7-9DF5-008E842DB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656"/>
            <a:ext cx="1403648" cy="14080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行政業務報告－教務處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dirty="0"/>
              <a:t>本學期教務處重要行事</a:t>
            </a:r>
            <a:endParaRPr lang="en-US" altLang="zh-TW" dirty="0"/>
          </a:p>
          <a:p>
            <a:pPr lvl="1">
              <a:defRPr/>
            </a:pPr>
            <a:r>
              <a:rPr lang="en-US" altLang="zh-TW" dirty="0" smtClean="0"/>
              <a:t>111.08.31 </a:t>
            </a:r>
            <a:r>
              <a:rPr lang="zh-TW" altLang="en-US" dirty="0" smtClean="0"/>
              <a:t> </a:t>
            </a:r>
            <a:r>
              <a:rPr lang="zh-TW" altLang="en-US" dirty="0"/>
              <a:t>一年級課後照顧班開課</a:t>
            </a:r>
            <a:endParaRPr lang="en-US" altLang="zh-TW" dirty="0"/>
          </a:p>
          <a:p>
            <a:pPr lvl="1">
              <a:defRPr/>
            </a:pPr>
            <a:r>
              <a:rPr lang="en-US" altLang="zh-TW" dirty="0" smtClean="0"/>
              <a:t>111.09.06~11.26</a:t>
            </a:r>
            <a:r>
              <a:rPr lang="zh-TW" altLang="en-US" dirty="0" smtClean="0"/>
              <a:t>  </a:t>
            </a:r>
            <a:r>
              <a:rPr lang="zh-TW" altLang="en-US" dirty="0"/>
              <a:t>辦理</a:t>
            </a:r>
            <a:r>
              <a:rPr lang="zh-TW" altLang="en-US" dirty="0" smtClean="0"/>
              <a:t>「剪報小達人活動」</a:t>
            </a:r>
            <a:endParaRPr lang="en-US" altLang="zh-TW" dirty="0"/>
          </a:p>
          <a:p>
            <a:pPr lvl="1">
              <a:defRPr/>
            </a:pPr>
            <a:r>
              <a:rPr lang="en-US" altLang="zh-TW" dirty="0" smtClean="0"/>
              <a:t>111.11.03~04</a:t>
            </a:r>
            <a:r>
              <a:rPr lang="zh-TW" altLang="en-US" dirty="0" smtClean="0"/>
              <a:t>  </a:t>
            </a:r>
            <a:r>
              <a:rPr lang="zh-TW" altLang="en-US" dirty="0"/>
              <a:t>期中評量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~</a:t>
            </a:r>
            <a:r>
              <a:rPr lang="zh-TW" altLang="en-US" dirty="0"/>
              <a:t>六年級</a:t>
            </a:r>
            <a:r>
              <a:rPr lang="en-US" altLang="zh-TW" dirty="0"/>
              <a:t>)</a:t>
            </a:r>
            <a:r>
              <a:rPr lang="zh-TW" altLang="zh-TW" dirty="0"/>
              <a:t>、</a:t>
            </a:r>
            <a:r>
              <a:rPr lang="zh-TW" altLang="en-US" dirty="0"/>
              <a:t>注音符號學習評量</a:t>
            </a:r>
            <a:endParaRPr lang="en-US" altLang="zh-TW" dirty="0"/>
          </a:p>
          <a:p>
            <a:pPr lvl="1">
              <a:defRPr/>
            </a:pPr>
            <a:r>
              <a:rPr lang="en-US" altLang="zh-TW" dirty="0" smtClean="0"/>
              <a:t>111.12.01</a:t>
            </a:r>
            <a:r>
              <a:rPr lang="zh-TW" altLang="en-US" dirty="0" smtClean="0"/>
              <a:t>  公告「</a:t>
            </a:r>
            <a:r>
              <a:rPr lang="zh-TW" altLang="en-US" dirty="0"/>
              <a:t>推動閱讀人生系列」辦法</a:t>
            </a:r>
            <a:endParaRPr lang="en-US" altLang="zh-TW" dirty="0"/>
          </a:p>
          <a:p>
            <a:pPr lvl="1">
              <a:defRPr/>
            </a:pPr>
            <a:r>
              <a:rPr lang="en-US" altLang="zh-TW" dirty="0" smtClean="0"/>
              <a:t>112.01.10~11</a:t>
            </a:r>
            <a:r>
              <a:rPr lang="zh-TW" altLang="en-US" dirty="0" smtClean="0"/>
              <a:t>  </a:t>
            </a:r>
            <a:r>
              <a:rPr lang="zh-TW" altLang="en-US" dirty="0"/>
              <a:t>期末評量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~</a:t>
            </a:r>
            <a:r>
              <a:rPr lang="zh-TW" altLang="en-US" dirty="0"/>
              <a:t>六年級</a:t>
            </a:r>
            <a:r>
              <a:rPr lang="en-US" altLang="zh-TW" dirty="0"/>
              <a:t>)</a:t>
            </a:r>
          </a:p>
          <a:p>
            <a:pPr lvl="1">
              <a:defRPr/>
            </a:pPr>
            <a:r>
              <a:rPr lang="en-US" altLang="zh-TW" dirty="0" smtClean="0"/>
              <a:t>112.01.19 </a:t>
            </a:r>
            <a:r>
              <a:rPr lang="zh-TW" altLang="en-US" dirty="0"/>
              <a:t>休業式 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008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19050" cmpd="sng">
                  <a:solidFill>
                    <a:prstClr val="white"/>
                  </a:solidFill>
                  <a:prstDash val="solid"/>
                  <a:miter lim="800000"/>
                </a:ln>
                <a:cs typeface="+mj-cs"/>
              </a:rPr>
              <a:t>行政業務報告－學務處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24744"/>
            <a:ext cx="7704856" cy="4857403"/>
          </a:xfrm>
        </p:spPr>
        <p:txBody>
          <a:bodyPr/>
          <a:lstStyle/>
          <a:p>
            <a:r>
              <a:rPr lang="zh-TW" altLang="en-US" sz="2800" b="1" dirty="0">
                <a:latin typeface="+mn-ea"/>
                <a:ea typeface="+mn-ea"/>
              </a:rPr>
              <a:t>行政組織</a:t>
            </a:r>
            <a:endParaRPr lang="en-US" altLang="zh-TW" sz="2800" b="1" dirty="0">
              <a:latin typeface="+mn-ea"/>
              <a:ea typeface="+mn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訓育組：慶典活動、藝文競賽、校外教學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體育組：體育教學、體育競賽、社團活動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生教組：學童安全、生活教育訓練、交通安全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衛生組：衛生保健、書包減重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護理師：健康檢查、意外傷害及預防注射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專任教練：棒球隊組訓比賽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午餐執行秘書：午餐業務</a:t>
            </a:r>
          </a:p>
        </p:txBody>
      </p:sp>
    </p:spTree>
    <p:extLst>
      <p:ext uri="{BB962C8B-B14F-4D97-AF65-F5344CB8AC3E}">
        <p14:creationId xmlns:p14="http://schemas.microsoft.com/office/powerpoint/2010/main" val="148644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n w="19050" cmpd="sng">
                  <a:solidFill>
                    <a:prstClr val="white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行政業務報告－學務處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7125" y="1988840"/>
            <a:ext cx="8229600" cy="381642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上學時間：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早上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7:10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 至 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7:40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放學時間：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星期一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三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四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五 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12:00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                        星期二 </a:t>
            </a:r>
            <a:r>
              <a:rPr lang="en-US" altLang="zh-TW" sz="2800" dirty="0">
                <a:solidFill>
                  <a:srgbClr val="FF0000"/>
                </a:solidFill>
                <a:latin typeface="+mn-ea"/>
                <a:ea typeface="+mn-ea"/>
              </a:rPr>
              <a:t>15:30</a:t>
            </a:r>
            <a:endParaRPr lang="en-US" altLang="zh-TW" sz="2800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600" dirty="0">
                <a:solidFill>
                  <a:schemeClr val="tx1"/>
                </a:solidFill>
              </a:rPr>
              <a:t>一、這段時間有</a:t>
            </a:r>
            <a:r>
              <a:rPr lang="zh-TW" altLang="en-US" sz="2600" u="sng" dirty="0">
                <a:solidFill>
                  <a:schemeClr val="tx1"/>
                </a:solidFill>
              </a:rPr>
              <a:t>導護老師</a:t>
            </a:r>
            <a:r>
              <a:rPr lang="zh-TW" altLang="en-US" sz="2600" dirty="0">
                <a:solidFill>
                  <a:schemeClr val="tx1"/>
                </a:solidFill>
              </a:rPr>
              <a:t>及</a:t>
            </a:r>
            <a:r>
              <a:rPr lang="zh-TW" altLang="en-US" sz="2600" u="sng" dirty="0">
                <a:solidFill>
                  <a:schemeClr val="tx1"/>
                </a:solidFill>
              </a:rPr>
              <a:t>志工</a:t>
            </a:r>
            <a:r>
              <a:rPr lang="zh-TW" altLang="en-US" sz="2600" dirty="0">
                <a:solidFill>
                  <a:schemeClr val="tx1"/>
                </a:solidFill>
              </a:rPr>
              <a:t>媽媽（爸爸）協助學童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600" dirty="0">
                <a:solidFill>
                  <a:schemeClr val="tx1"/>
                </a:solidFill>
              </a:rPr>
              <a:t>    過馬路，請協助孩子養成自動起床，上學不遲到的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600" dirty="0">
                <a:solidFill>
                  <a:schemeClr val="tx1"/>
                </a:solidFill>
              </a:rPr>
              <a:t>    好習慣。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600" dirty="0">
                <a:solidFill>
                  <a:schemeClr val="tx1"/>
                </a:solidFill>
              </a:rPr>
              <a:t>二、以</a:t>
            </a:r>
            <a:r>
              <a:rPr lang="zh-TW" altLang="en-US" sz="2600" b="1" dirty="0">
                <a:solidFill>
                  <a:srgbClr val="FF0000"/>
                </a:solidFill>
              </a:rPr>
              <a:t>機車接送時</a:t>
            </a:r>
            <a:r>
              <a:rPr lang="zh-TW" altLang="en-US" sz="2600" dirty="0">
                <a:solidFill>
                  <a:schemeClr val="tx1"/>
                </a:solidFill>
              </a:rPr>
              <a:t>請</a:t>
            </a:r>
            <a:r>
              <a:rPr lang="zh-TW" altLang="en-US" sz="2600" b="1" dirty="0">
                <a:solidFill>
                  <a:srgbClr val="FF0000"/>
                </a:solidFill>
              </a:rPr>
              <a:t>務必給孩子戴安全帽</a:t>
            </a:r>
            <a:r>
              <a:rPr lang="zh-TW" altLang="en-US" sz="2600" dirty="0"/>
              <a:t>。</a:t>
            </a:r>
            <a:endParaRPr lang="en-US" altLang="zh-TW" sz="2600" dirty="0"/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200" dirty="0">
              <a:latin typeface="+mn-ea"/>
              <a:ea typeface="+mn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7125" y="1335510"/>
            <a:ext cx="3744416" cy="63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TW" altLang="en-US" b="1" dirty="0">
                <a:solidFill>
                  <a:srgbClr val="2402B6"/>
                </a:solidFill>
                <a:latin typeface="+mn-ea"/>
              </a:rPr>
              <a:t>上下學注意事項：</a:t>
            </a:r>
            <a:endParaRPr lang="en-US" altLang="zh-TW" b="1" dirty="0">
              <a:solidFill>
                <a:srgbClr val="2402B6"/>
              </a:solidFill>
              <a:latin typeface="+mn-ea"/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zh-TW" altLang="en-US" dirty="0">
                <a:latin typeface="+mn-ea"/>
                <a:ea typeface="+mn-ea"/>
              </a:rPr>
              <a:t>  </a:t>
            </a:r>
            <a:endParaRPr lang="en-US" altLang="zh-TW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48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428044"/>
            <a:ext cx="3456384" cy="259228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42" y="4052134"/>
            <a:ext cx="3384376" cy="253828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6556" y="3502728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機車接送區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481848" y="3475622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汽車接送區</a:t>
            </a:r>
          </a:p>
        </p:txBody>
      </p:sp>
      <p:sp>
        <p:nvSpPr>
          <p:cNvPr id="7" name="向下箭號 6"/>
          <p:cNvSpPr/>
          <p:nvPr/>
        </p:nvSpPr>
        <p:spPr>
          <a:xfrm rot="2695168">
            <a:off x="2377564" y="2648521"/>
            <a:ext cx="514128" cy="954125"/>
          </a:xfrm>
          <a:prstGeom prst="downArrow">
            <a:avLst>
              <a:gd name="adj1" fmla="val 50000"/>
              <a:gd name="adj2" fmla="val 402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向下箭號 7"/>
          <p:cNvSpPr/>
          <p:nvPr/>
        </p:nvSpPr>
        <p:spPr>
          <a:xfrm rot="19083184">
            <a:off x="6364693" y="2613665"/>
            <a:ext cx="514128" cy="954125"/>
          </a:xfrm>
          <a:prstGeom prst="downArrow">
            <a:avLst>
              <a:gd name="adj1" fmla="val 50000"/>
              <a:gd name="adj2" fmla="val 402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49" name="圖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52134"/>
            <a:ext cx="3388241" cy="25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/>
          <p:nvPr/>
        </p:nvSpPr>
        <p:spPr>
          <a:xfrm>
            <a:off x="1115616" y="4941168"/>
            <a:ext cx="10001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26624" y="33569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26624" y="38141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26624" y="65954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201526" y="4941168"/>
            <a:ext cx="1220651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74324" y="462695"/>
            <a:ext cx="8515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三、因學校正門忠勇街巷道狹窄，騎車或開車接送孩子的家長，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請在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南側校門口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規劃的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汽機車接送區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範圍內接送孩子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121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26624" y="33569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26624" y="38141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26624" y="65954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83569" y="462695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★補充說明：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南側門兩側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東勇二路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，交通局新增「限時停車格」，請接送的家長留意，學校上放學時段，車格不可停放車輛，應依照學校上放學規畫（上述第三項），汽、機車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僅能臨</a:t>
            </a:r>
            <a:r>
              <a:rPr lang="zh-TW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孩子上下車</a:t>
            </a:r>
            <a:r>
              <a:rPr lang="zh-TW" altLang="zh-TW" dirty="0"/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7" y="2132856"/>
            <a:ext cx="3602911" cy="270279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2132855"/>
            <a:ext cx="3602911" cy="270279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 rot="21258878">
            <a:off x="920851" y="2573958"/>
            <a:ext cx="1515799" cy="400110"/>
          </a:xfrm>
          <a:prstGeom prst="rect">
            <a:avLst/>
          </a:prstGeom>
          <a:solidFill>
            <a:srgbClr val="2402B6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機車接送區</a:t>
            </a:r>
          </a:p>
        </p:txBody>
      </p:sp>
      <p:sp>
        <p:nvSpPr>
          <p:cNvPr id="6" name="文字方塊 5"/>
          <p:cNvSpPr txBox="1"/>
          <p:nvPr/>
        </p:nvSpPr>
        <p:spPr>
          <a:xfrm rot="21354357">
            <a:off x="3143759" y="2405709"/>
            <a:ext cx="1202391" cy="400110"/>
          </a:xfrm>
          <a:prstGeom prst="rect">
            <a:avLst/>
          </a:prstGeom>
          <a:solidFill>
            <a:srgbClr val="200DAB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汽車</a:t>
            </a:r>
            <a:r>
              <a:rPr lang="zh-TW" altLang="en-US" sz="2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接送</a:t>
            </a:r>
            <a:endParaRPr lang="zh-TW" altLang="en-US" sz="2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下箭號 6"/>
          <p:cNvSpPr/>
          <p:nvPr/>
        </p:nvSpPr>
        <p:spPr>
          <a:xfrm rot="4770034">
            <a:off x="1478054" y="3063737"/>
            <a:ext cx="401391" cy="556955"/>
          </a:xfrm>
          <a:prstGeom prst="downArrow">
            <a:avLst>
              <a:gd name="adj1" fmla="val 50000"/>
              <a:gd name="adj2" fmla="val 402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向下箭號 7"/>
          <p:cNvSpPr/>
          <p:nvPr/>
        </p:nvSpPr>
        <p:spPr>
          <a:xfrm rot="15531987">
            <a:off x="3695521" y="2731504"/>
            <a:ext cx="287217" cy="562528"/>
          </a:xfrm>
          <a:prstGeom prst="downArrow">
            <a:avLst>
              <a:gd name="adj1" fmla="val 50000"/>
              <a:gd name="adj2" fmla="val 402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51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/>
          <a:srcRect l="9700" t="18389"/>
          <a:stretch/>
        </p:blipFill>
        <p:spPr>
          <a:xfrm>
            <a:off x="447327" y="1228998"/>
            <a:ext cx="8340128" cy="5405700"/>
          </a:xfrm>
          <a:ln w="38100">
            <a:solidFill>
              <a:srgbClr val="FF0000"/>
            </a:solidFill>
          </a:ln>
        </p:spPr>
      </p:pic>
      <p:cxnSp>
        <p:nvCxnSpPr>
          <p:cNvPr id="19" name="直線單箭頭接點 18"/>
          <p:cNvCxnSpPr/>
          <p:nvPr/>
        </p:nvCxnSpPr>
        <p:spPr>
          <a:xfrm>
            <a:off x="2896859" y="4911542"/>
            <a:ext cx="39370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3688526" y="4921525"/>
            <a:ext cx="358775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4511177" y="5272791"/>
            <a:ext cx="0" cy="32385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>
            <a:off x="3692495" y="5949280"/>
            <a:ext cx="436562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2661909" y="5949280"/>
            <a:ext cx="43180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2555776" y="5022866"/>
            <a:ext cx="0" cy="4680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4121150" y="4764796"/>
            <a:ext cx="39052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>
            <a:off x="2771676" y="4767251"/>
            <a:ext cx="38893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2411760" y="5238980"/>
            <a:ext cx="0" cy="4873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直線圖說文字 1 44"/>
          <p:cNvSpPr/>
          <p:nvPr/>
        </p:nvSpPr>
        <p:spPr>
          <a:xfrm flipH="1">
            <a:off x="635574" y="4768837"/>
            <a:ext cx="1259382" cy="1289896"/>
          </a:xfrm>
          <a:prstGeom prst="borderCallout1">
            <a:avLst>
              <a:gd name="adj1" fmla="val 18750"/>
              <a:gd name="adj2" fmla="val -8333"/>
              <a:gd name="adj3" fmla="val 10157"/>
              <a:gd name="adj4" fmla="val -536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>
                <a:solidFill>
                  <a:srgbClr val="2402B6"/>
                </a:solidFill>
              </a:rPr>
              <a:t>走路上學的孩子請勿過馬路</a:t>
            </a:r>
            <a:r>
              <a:rPr lang="en-US" altLang="zh-TW" sz="1400" b="1" dirty="0">
                <a:solidFill>
                  <a:srgbClr val="2402B6"/>
                </a:solidFill>
              </a:rPr>
              <a:t>,</a:t>
            </a:r>
            <a:r>
              <a:rPr lang="zh-TW" altLang="en-US" sz="1400" b="1" dirty="0">
                <a:solidFill>
                  <a:srgbClr val="2402B6"/>
                </a:solidFill>
              </a:rPr>
              <a:t>右轉至南側門導護崗哨再過馬路即可</a:t>
            </a:r>
            <a:r>
              <a:rPr lang="en-US" altLang="zh-TW" sz="1400" b="1" dirty="0">
                <a:solidFill>
                  <a:srgbClr val="2402B6"/>
                </a:solidFill>
              </a:rPr>
              <a:t>!</a:t>
            </a:r>
            <a:endParaRPr lang="zh-TW" altLang="en-US" sz="1400" b="1" dirty="0">
              <a:solidFill>
                <a:srgbClr val="2402B6"/>
              </a:solidFill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2713007" y="4313606"/>
            <a:ext cx="1416050" cy="943260"/>
          </a:xfrm>
          <a:prstGeom prst="ellipse">
            <a:avLst/>
          </a:prstGeom>
          <a:noFill/>
          <a:ln w="254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直線圖說文字 1 47"/>
          <p:cNvSpPr/>
          <p:nvPr/>
        </p:nvSpPr>
        <p:spPr>
          <a:xfrm>
            <a:off x="4394215" y="3491968"/>
            <a:ext cx="2395066" cy="605372"/>
          </a:xfrm>
          <a:prstGeom prst="borderCallout1">
            <a:avLst>
              <a:gd name="adj1" fmla="val 18750"/>
              <a:gd name="adj2" fmla="val -8333"/>
              <a:gd name="adj3" fmla="val 135890"/>
              <a:gd name="adj4" fmla="val -3354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rgbClr val="0000FF"/>
                </a:solidFill>
              </a:rPr>
              <a:t>家長汽機車接送區</a:t>
            </a:r>
            <a:endParaRPr lang="en-US" altLang="zh-TW" sz="16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rgbClr val="0000FF"/>
                </a:solidFill>
              </a:rPr>
              <a:t>請勿迴轉及逆向停車</a:t>
            </a:r>
          </a:p>
        </p:txBody>
      </p:sp>
      <p:sp>
        <p:nvSpPr>
          <p:cNvPr id="61" name="笑臉 60"/>
          <p:cNvSpPr/>
          <p:nvPr/>
        </p:nvSpPr>
        <p:spPr>
          <a:xfrm>
            <a:off x="3328526" y="4764796"/>
            <a:ext cx="152400" cy="13176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386259"/>
            <a:ext cx="880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四、抵達接送區時請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務必順向停車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不要橫越雙黃線、逆向行駛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或任意迴轉，開車門時務必注意後方來車以二段式開啟車門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32" name="直線單箭頭接點 31"/>
          <p:cNvCxnSpPr/>
          <p:nvPr/>
        </p:nvCxnSpPr>
        <p:spPr>
          <a:xfrm rot="10800000" flipH="1">
            <a:off x="2968526" y="6058733"/>
            <a:ext cx="72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n w="19050" cmpd="sng">
                  <a:solidFill>
                    <a:prstClr val="white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行政業務報告－學務處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7638"/>
            <a:ext cx="8229600" cy="4968329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</a:rPr>
              <a:t>五、建議停車於接送區</a:t>
            </a:r>
            <a:r>
              <a:rPr lang="en-US" altLang="zh-TW" sz="2200" dirty="0">
                <a:solidFill>
                  <a:schemeClr val="tx1"/>
                </a:solidFill>
              </a:rPr>
              <a:t>30~50</a:t>
            </a:r>
            <a:r>
              <a:rPr lang="zh-TW" altLang="en-US" sz="2200" dirty="0">
                <a:solidFill>
                  <a:schemeClr val="tx1"/>
                </a:solidFill>
              </a:rPr>
              <a:t>公尺距離外，一方面易於停車，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</a:rPr>
              <a:t>    另方面可以陪孩子走一小段路，既不擁擠又安全，還能建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</a:rPr>
              <a:t>    立親子關係，也是很好的選擇</a:t>
            </a:r>
            <a:r>
              <a:rPr lang="en-US" altLang="zh-TW" sz="2200" dirty="0">
                <a:solidFill>
                  <a:schemeClr val="tx1"/>
                </a:solidFill>
              </a:rPr>
              <a:t>!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</a:rPr>
              <a:t>六、學校為增進學生上下學行的安全，避免校門擁塞，將</a:t>
            </a:r>
            <a:r>
              <a:rPr lang="zh-TW" altLang="en-US" sz="2200" b="1" dirty="0">
                <a:solidFill>
                  <a:schemeClr val="tx1"/>
                </a:solidFill>
              </a:rPr>
              <a:t>汽機車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b="1" dirty="0">
                <a:solidFill>
                  <a:schemeClr val="tx1"/>
                </a:solidFill>
              </a:rPr>
              <a:t>    接送區</a:t>
            </a:r>
            <a:r>
              <a:rPr lang="zh-TW" altLang="en-US" sz="2200" dirty="0">
                <a:solidFill>
                  <a:schemeClr val="tx1"/>
                </a:solidFill>
              </a:rPr>
              <a:t>規劃於</a:t>
            </a:r>
            <a:r>
              <a:rPr lang="zh-TW" altLang="en-US" sz="2200" b="1" dirty="0">
                <a:solidFill>
                  <a:schemeClr val="tx1"/>
                </a:solidFill>
              </a:rPr>
              <a:t>南側校門口</a:t>
            </a:r>
            <a:r>
              <a:rPr lang="zh-TW" altLang="en-US" sz="2200" dirty="0">
                <a:solidFill>
                  <a:schemeClr val="tx1"/>
                </a:solidFill>
              </a:rPr>
              <a:t>，建議欲陪同孩子</a:t>
            </a:r>
            <a:r>
              <a:rPr lang="zh-TW" altLang="en-US" sz="2200" b="1" dirty="0">
                <a:solidFill>
                  <a:srgbClr val="FF0000"/>
                </a:solidFill>
              </a:rPr>
              <a:t>步行上下學</a:t>
            </a:r>
            <a:r>
              <a:rPr lang="zh-TW" altLang="en-US" sz="2200" dirty="0">
                <a:solidFill>
                  <a:schemeClr val="tx1"/>
                </a:solidFill>
              </a:rPr>
              <a:t>的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</a:rPr>
              <a:t>    家長，於</a:t>
            </a:r>
            <a:r>
              <a:rPr lang="zh-TW" altLang="en-US" sz="2200" b="1" dirty="0">
                <a:solidFill>
                  <a:srgbClr val="FF0000"/>
                </a:solidFill>
              </a:rPr>
              <a:t>正門兩側</a:t>
            </a:r>
            <a:r>
              <a:rPr lang="zh-TW" altLang="en-US" sz="2200" dirty="0">
                <a:solidFill>
                  <a:schemeClr val="tx1"/>
                </a:solidFill>
              </a:rPr>
              <a:t>接送。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</a:rPr>
              <a:t>七、非常歡迎各位新鮮人家長加入本校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</a:rPr>
              <a:t>    交通志工隊，一起來守護孩子們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</a:rPr>
              <a:t>    行的安全，陪我們的孩子一起成長。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</a:rPr>
              <a:t>    </a:t>
            </a:r>
            <a:r>
              <a:rPr lang="en-US" altLang="zh-TW" sz="2200" dirty="0">
                <a:solidFill>
                  <a:schemeClr val="tx1"/>
                </a:solidFill>
              </a:rPr>
              <a:t>(</a:t>
            </a:r>
            <a:r>
              <a:rPr lang="zh-TW" altLang="en-US" sz="2200" dirty="0">
                <a:solidFill>
                  <a:schemeClr val="tx1"/>
                </a:solidFill>
              </a:rPr>
              <a:t>交通志工報名請洽</a:t>
            </a:r>
            <a:r>
              <a:rPr lang="en-US" altLang="zh-TW" sz="2200" dirty="0">
                <a:solidFill>
                  <a:schemeClr val="tx1"/>
                </a:solidFill>
              </a:rPr>
              <a:t>—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zh-TW" altLang="en-US" sz="2200" dirty="0">
                <a:solidFill>
                  <a:schemeClr val="tx1"/>
                </a:solidFill>
              </a:rPr>
              <a:t>            生教</a:t>
            </a:r>
            <a:r>
              <a:rPr lang="zh-TW" altLang="en-US" sz="2200" dirty="0" smtClean="0">
                <a:solidFill>
                  <a:schemeClr val="tx1"/>
                </a:solidFill>
              </a:rPr>
              <a:t>組長呂孟潔老師</a:t>
            </a:r>
            <a:r>
              <a:rPr lang="en-US" altLang="zh-TW" sz="2200" dirty="0">
                <a:solidFill>
                  <a:schemeClr val="tx1"/>
                </a:solidFill>
              </a:rPr>
              <a:t>)</a:t>
            </a:r>
            <a:endParaRPr lang="zh-TW" altLang="en-US" sz="2200" dirty="0"/>
          </a:p>
        </p:txBody>
      </p:sp>
      <p:pic>
        <p:nvPicPr>
          <p:cNvPr id="5" name="Picture 4" descr="\\192.168.0.65\home\06-各類活動照片\2013.1026.運動會\2013.10.26運動會\B84A1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21671"/>
            <a:ext cx="3563888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039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行政業務報告－學務處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223003"/>
            <a:ext cx="4731840" cy="5374349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sz="2800" b="1" dirty="0">
                <a:solidFill>
                  <a:srgbClr val="200DAB"/>
                </a:solidFill>
                <a:latin typeface="+mj-ea"/>
                <a:ea typeface="+mj-ea"/>
              </a:rPr>
              <a:t>午餐：</a:t>
            </a:r>
            <a:endParaRPr lang="en-US" altLang="zh-TW" sz="2800" b="1" dirty="0">
              <a:solidFill>
                <a:srgbClr val="200DAB"/>
              </a:solidFill>
              <a:latin typeface="+mj-ea"/>
              <a:ea typeface="+mj-ea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>
                <a:solidFill>
                  <a:srgbClr val="FF0000"/>
                </a:solidFill>
              </a:rPr>
              <a:t>每週二中午在校用餐</a:t>
            </a:r>
            <a:r>
              <a:rPr lang="zh-TW" altLang="en-US" sz="2400" dirty="0">
                <a:solidFill>
                  <a:schemeClr val="tx1"/>
                </a:solidFill>
              </a:rPr>
              <a:t>，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  目前學校以團膳餐盒方式辦理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★廠商本學年度起不再免費提供</a:t>
            </a:r>
            <a:r>
              <a:rPr lang="zh-TW" altLang="en-US" sz="2000" dirty="0" smtClean="0">
                <a:solidFill>
                  <a:srgbClr val="FF0000"/>
                </a:solidFill>
              </a:rPr>
              <a:t>環保餐具組，請家長自行為孩子準備</a:t>
            </a:r>
            <a:r>
              <a:rPr lang="zh-TW" altLang="en-US" sz="2000" dirty="0" smtClean="0">
                <a:solidFill>
                  <a:schemeClr val="tx1"/>
                </a:solidFill>
              </a:rPr>
              <a:t>。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九月底前，以便當形式提供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孩子自備匙、筷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，十月開始請孩子自備整組餐具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盛飯菜、湯、匙筷等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zh-TW" altLang="en-US" sz="2800" b="1" dirty="0">
                <a:solidFill>
                  <a:srgbClr val="200DAB"/>
                </a:solidFill>
              </a:rPr>
              <a:t>服裝：</a:t>
            </a:r>
            <a:endParaRPr lang="en-US" altLang="zh-TW" sz="2800" b="1" dirty="0">
              <a:solidFill>
                <a:srgbClr val="200DAB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400" dirty="0"/>
              <a:t>  </a:t>
            </a:r>
            <a:r>
              <a:rPr lang="zh-TW" altLang="en-US" sz="2400" dirty="0">
                <a:solidFill>
                  <a:schemeClr val="tx1"/>
                </a:solidFill>
              </a:rPr>
              <a:t>穿著學校規定</a:t>
            </a:r>
            <a:r>
              <a:rPr lang="zh-TW" altLang="en-US" sz="2400" u="sng" dirty="0">
                <a:solidFill>
                  <a:schemeClr val="tx1"/>
                </a:solidFill>
              </a:rPr>
              <a:t>運動服</a:t>
            </a:r>
            <a:r>
              <a:rPr lang="en-US" altLang="zh-TW" sz="2400" u="sng" dirty="0">
                <a:solidFill>
                  <a:schemeClr val="tx1"/>
                </a:solidFill>
              </a:rPr>
              <a:t>(</a:t>
            </a:r>
            <a:r>
              <a:rPr lang="zh-TW" altLang="en-US" sz="2400" u="sng" dirty="0">
                <a:solidFill>
                  <a:schemeClr val="tx1"/>
                </a:solidFill>
              </a:rPr>
              <a:t>校服</a:t>
            </a:r>
            <a:r>
              <a:rPr lang="en-US" altLang="zh-TW" sz="2400" u="sng" dirty="0">
                <a:solidFill>
                  <a:schemeClr val="tx1"/>
                </a:solidFill>
              </a:rPr>
              <a:t>)</a:t>
            </a:r>
            <a:r>
              <a:rPr lang="zh-TW" altLang="en-US" sz="2400" dirty="0">
                <a:solidFill>
                  <a:schemeClr val="tx1"/>
                </a:solidFill>
              </a:rPr>
              <a:t>，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   週三可著便服。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  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如果有體育課請為孩子準備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   便於活動的服裝和鞋子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dirty="0">
                <a:latin typeface="+mn-ea"/>
                <a:ea typeface="+mn-ea"/>
              </a:rPr>
              <a:t>   </a:t>
            </a: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952328" cy="214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SC049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302776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3938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96752"/>
            <a:ext cx="8532440" cy="525658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sz="2800" b="1" dirty="0">
                <a:solidFill>
                  <a:srgbClr val="2402B6"/>
                </a:solidFill>
                <a:latin typeface="+mn-ea"/>
                <a:ea typeface="+mn-ea"/>
              </a:rPr>
              <a:t>請假規定</a:t>
            </a:r>
            <a:r>
              <a:rPr lang="zh-TW" altLang="en-US" sz="2800" b="1" dirty="0">
                <a:solidFill>
                  <a:srgbClr val="2402B6"/>
                </a:solidFill>
                <a:latin typeface="新細明體"/>
                <a:ea typeface="新細明體"/>
              </a:rPr>
              <a:t>：</a:t>
            </a:r>
            <a:endParaRPr lang="en-US" altLang="zh-TW" sz="2800" b="1" dirty="0">
              <a:solidFill>
                <a:srgbClr val="2402B6"/>
              </a:solidFill>
              <a:latin typeface="新細明體"/>
              <a:ea typeface="新細明體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新細明體"/>
                <a:ea typeface="新細明體"/>
              </a:rPr>
              <a:t>    </a:t>
            </a:r>
            <a:r>
              <a:rPr lang="zh-TW" altLang="en-US" sz="2600" dirty="0">
                <a:solidFill>
                  <a:schemeClr val="tx1"/>
                </a:solidFill>
              </a:rPr>
              <a:t>請假時請於</a:t>
            </a:r>
            <a:r>
              <a:rPr lang="zh-TW" altLang="en-US" sz="2600" dirty="0">
                <a:solidFill>
                  <a:srgbClr val="FF0000"/>
                </a:solidFill>
              </a:rPr>
              <a:t>事前向導師告知</a:t>
            </a:r>
            <a:r>
              <a:rPr lang="zh-TW" altLang="en-US" sz="2600" dirty="0">
                <a:solidFill>
                  <a:schemeClr val="tx1"/>
                </a:solidFill>
              </a:rPr>
              <a:t>，或主動以電話、聯絡簿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600" dirty="0">
                <a:solidFill>
                  <a:schemeClr val="tx1"/>
                </a:solidFill>
              </a:rPr>
              <a:t>  等方式聯繫導師，以免老師擔心缺席學生的安危。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600" dirty="0">
                <a:solidFill>
                  <a:schemeClr val="tx1"/>
                </a:solidFill>
              </a:rPr>
              <a:t>  此外，如果沒有重要的事情，請盡量不要讓孩童請假，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600" dirty="0">
                <a:solidFill>
                  <a:schemeClr val="tx1"/>
                </a:solidFill>
              </a:rPr>
              <a:t>  以養成守時及勤奮向學的好習慣，亦可避免孩子的學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600" dirty="0">
                <a:solidFill>
                  <a:schemeClr val="tx1"/>
                </a:solidFill>
              </a:rPr>
              <a:t>  習受到影響。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zh-TW" altLang="en-US" sz="2800" b="1" dirty="0">
                <a:solidFill>
                  <a:srgbClr val="2402B6"/>
                </a:solidFill>
              </a:rPr>
              <a:t>落實</a:t>
            </a:r>
            <a:r>
              <a:rPr lang="zh-TW" altLang="en-US" sz="2800" b="1" u="sng" dirty="0">
                <a:solidFill>
                  <a:srgbClr val="2402B6"/>
                </a:solidFill>
              </a:rPr>
              <a:t>疾病通報</a:t>
            </a:r>
            <a:r>
              <a:rPr lang="zh-TW" altLang="en-US" sz="2800" b="1" dirty="0">
                <a:solidFill>
                  <a:srgbClr val="2402B6"/>
                </a:solidFill>
              </a:rPr>
              <a:t>以維護群體健康：</a:t>
            </a:r>
            <a:endParaRPr lang="en-US" altLang="zh-TW" sz="2800" b="1" dirty="0">
              <a:solidFill>
                <a:srgbClr val="2402B6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600" dirty="0">
                <a:solidFill>
                  <a:schemeClr val="tx1"/>
                </a:solidFill>
              </a:rPr>
              <a:t>    如生病發燒或確診為</a:t>
            </a:r>
            <a:r>
              <a:rPr lang="zh-TW" altLang="en-US" sz="2600" b="1" dirty="0">
                <a:solidFill>
                  <a:schemeClr val="tx1"/>
                </a:solidFill>
              </a:rPr>
              <a:t>法定傳染性疾病</a:t>
            </a:r>
            <a:r>
              <a:rPr lang="en-US" altLang="zh-TW" sz="2600" dirty="0">
                <a:solidFill>
                  <a:schemeClr val="tx1"/>
                </a:solidFill>
              </a:rPr>
              <a:t>(</a:t>
            </a:r>
            <a:r>
              <a:rPr lang="zh-TW" altLang="en-US" sz="2600" dirty="0">
                <a:solidFill>
                  <a:schemeClr val="tx1"/>
                </a:solidFill>
              </a:rPr>
              <a:t>如：流感</a:t>
            </a:r>
            <a:r>
              <a:rPr lang="en-US" altLang="en-US" sz="2600" dirty="0">
                <a:solidFill>
                  <a:schemeClr val="tx1"/>
                </a:solidFill>
              </a:rPr>
              <a:t>、</a:t>
            </a:r>
            <a:r>
              <a:rPr lang="zh-TW" altLang="en-US" sz="2600" dirty="0">
                <a:solidFill>
                  <a:schemeClr val="tx1"/>
                </a:solidFill>
              </a:rPr>
              <a:t>水痘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600" dirty="0">
                <a:solidFill>
                  <a:schemeClr val="tx1"/>
                </a:solidFill>
              </a:rPr>
              <a:t>  </a:t>
            </a:r>
            <a:r>
              <a:rPr lang="en-US" altLang="en-US" sz="2600" dirty="0">
                <a:solidFill>
                  <a:schemeClr val="tx1"/>
                </a:solidFill>
              </a:rPr>
              <a:t>、</a:t>
            </a:r>
            <a:r>
              <a:rPr lang="zh-TW" altLang="en-US" sz="2600" dirty="0">
                <a:solidFill>
                  <a:schemeClr val="tx1"/>
                </a:solidFill>
              </a:rPr>
              <a:t>腸病毒</a:t>
            </a:r>
            <a:r>
              <a:rPr lang="en-US" altLang="zh-TW" sz="2600" dirty="0" smtClean="0">
                <a:solidFill>
                  <a:schemeClr val="tx1"/>
                </a:solidFill>
              </a:rPr>
              <a:t>…</a:t>
            </a:r>
            <a:r>
              <a:rPr lang="zh-TW" altLang="en-US" sz="2600" dirty="0" smtClean="0">
                <a:solidFill>
                  <a:schemeClr val="tx1"/>
                </a:solidFill>
              </a:rPr>
              <a:t>、</a:t>
            </a:r>
            <a:r>
              <a:rPr lang="en-US" altLang="zh-TW" sz="2600" dirty="0" smtClean="0">
                <a:solidFill>
                  <a:schemeClr val="tx1"/>
                </a:solidFill>
              </a:rPr>
              <a:t>Covid-19</a:t>
            </a:r>
            <a:r>
              <a:rPr lang="zh-TW" altLang="en-US" sz="2600" dirty="0" smtClean="0">
                <a:solidFill>
                  <a:schemeClr val="tx1"/>
                </a:solidFill>
              </a:rPr>
              <a:t>等</a:t>
            </a:r>
            <a:r>
              <a:rPr lang="en-US" altLang="zh-TW" sz="2600" dirty="0">
                <a:solidFill>
                  <a:schemeClr val="tx1"/>
                </a:solidFill>
              </a:rPr>
              <a:t>)</a:t>
            </a:r>
            <a:r>
              <a:rPr lang="zh-TW" altLang="en-US" sz="2600" dirty="0">
                <a:solidFill>
                  <a:schemeClr val="tx1"/>
                </a:solidFill>
              </a:rPr>
              <a:t>，應</a:t>
            </a:r>
            <a:r>
              <a:rPr lang="zh-TW" altLang="en-US" sz="2600" u="sng" dirty="0">
                <a:solidFill>
                  <a:schemeClr val="tx1"/>
                </a:solidFill>
              </a:rPr>
              <a:t>立即請假</a:t>
            </a:r>
            <a:r>
              <a:rPr lang="zh-TW" altLang="en-US" sz="2600" dirty="0">
                <a:solidFill>
                  <a:schemeClr val="tx1"/>
                </a:solidFill>
              </a:rPr>
              <a:t>在家休養，並確實告知</a:t>
            </a:r>
            <a:r>
              <a:rPr lang="zh-TW" altLang="en-US" sz="2600" dirty="0" smtClean="0">
                <a:solidFill>
                  <a:schemeClr val="tx1"/>
                </a:solidFill>
              </a:rPr>
              <a:t>導師</a:t>
            </a:r>
            <a:r>
              <a:rPr lang="zh-TW" altLang="en-US" sz="2600" dirty="0">
                <a:solidFill>
                  <a:schemeClr val="tx1"/>
                </a:solidFill>
              </a:rPr>
              <a:t>醫師診斷情形，</a:t>
            </a:r>
            <a:r>
              <a:rPr lang="zh-TW" altLang="en-US" sz="2600" u="sng" dirty="0">
                <a:solidFill>
                  <a:schemeClr val="tx1"/>
                </a:solidFill>
              </a:rPr>
              <a:t>避免造成群聚感染</a:t>
            </a:r>
            <a:r>
              <a:rPr lang="zh-TW" altLang="en-US" sz="2600" dirty="0" smtClean="0">
                <a:solidFill>
                  <a:schemeClr val="tx1"/>
                </a:solidFill>
              </a:rPr>
              <a:t>。</a:t>
            </a:r>
            <a:r>
              <a:rPr lang="en-US" altLang="zh-TW" sz="2600" dirty="0">
                <a:solidFill>
                  <a:schemeClr val="tx1"/>
                </a:solidFill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</a:rPr>
              <a:t>Covid-19</a:t>
            </a:r>
            <a:r>
              <a:rPr lang="zh-TW" altLang="en-US" sz="2600" dirty="0" smtClean="0">
                <a:solidFill>
                  <a:schemeClr val="tx1"/>
                </a:solidFill>
              </a:rPr>
              <a:t>另應遵循疾管署當下政策執行通報及班級停課事宜。 </a:t>
            </a:r>
            <a:r>
              <a:rPr lang="en-US" altLang="zh-TW" sz="2600" dirty="0" smtClean="0">
                <a:solidFill>
                  <a:schemeClr val="tx1"/>
                </a:solidFill>
              </a:rPr>
              <a:t>)</a:t>
            </a:r>
            <a:endParaRPr lang="zh-TW" altLang="en-US" sz="26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 kern="120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4B350D"/>
                </a:solidFill>
                <a:latin typeface="Verdana" pitchFamily="34" charset="0"/>
                <a:ea typeface="MS Gothic" pitchFamily="4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4B350D"/>
                </a:solidFill>
                <a:latin typeface="Verdana" pitchFamily="34" charset="0"/>
                <a:ea typeface="MS Gothic" pitchFamily="4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4B350D"/>
                </a:solidFill>
                <a:latin typeface="Verdana" pitchFamily="34" charset="0"/>
                <a:ea typeface="MS Gothic" pitchFamily="4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4B350D"/>
                </a:solidFill>
                <a:latin typeface="Verdana" pitchFamily="34" charset="0"/>
                <a:ea typeface="MS Gothic" pitchFamily="4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4B350D"/>
                </a:solidFill>
                <a:latin typeface="Verdana" pitchFamily="34" charset="0"/>
                <a:ea typeface="MS Gothic" pitchFamily="4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4B350D"/>
                </a:solidFill>
                <a:latin typeface="Verdana" pitchFamily="34" charset="0"/>
                <a:ea typeface="MS Gothic" pitchFamily="4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4B350D"/>
                </a:solidFill>
                <a:latin typeface="Verdana" pitchFamily="34" charset="0"/>
                <a:ea typeface="MS Gothic" pitchFamily="4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4B350D"/>
                </a:solidFill>
                <a:latin typeface="Verdana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行政業務報告－學務處</a:t>
            </a:r>
          </a:p>
        </p:txBody>
      </p:sp>
    </p:spTree>
    <p:extLst>
      <p:ext uri="{BB962C8B-B14F-4D97-AF65-F5344CB8AC3E}">
        <p14:creationId xmlns:p14="http://schemas.microsoft.com/office/powerpoint/2010/main" val="4106806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行政業務報告－學務處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760"/>
            <a:ext cx="8424167" cy="4425479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sz="2800" b="1" dirty="0">
                <a:solidFill>
                  <a:srgbClr val="2402B6"/>
                </a:solidFill>
                <a:latin typeface="+mj-ea"/>
                <a:ea typeface="+mj-ea"/>
              </a:rPr>
              <a:t>課後社團活動</a:t>
            </a:r>
            <a:r>
              <a:rPr lang="zh-TW" altLang="en-US" sz="2800" dirty="0">
                <a:solidFill>
                  <a:srgbClr val="2402B6"/>
                </a:solidFill>
                <a:latin typeface="+mj-ea"/>
                <a:ea typeface="+mj-ea"/>
              </a:rPr>
              <a:t>：</a:t>
            </a:r>
            <a:endParaRPr lang="en-US" altLang="zh-TW" sz="2800" dirty="0">
              <a:solidFill>
                <a:srgbClr val="2402B6"/>
              </a:solidFill>
              <a:latin typeface="+mj-ea"/>
              <a:ea typeface="+mj-ea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600" dirty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zh-TW" altLang="en-US" sz="2000" dirty="0">
                <a:solidFill>
                  <a:schemeClr val="tx1"/>
                </a:solidFill>
              </a:rPr>
              <a:t>學校社團活動豐富多元，桌球、太鼓、舞蹈、直排輪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000" dirty="0" smtClean="0">
                <a:solidFill>
                  <a:schemeClr val="tx1"/>
                </a:solidFill>
              </a:rPr>
              <a:t>  、作文、</a:t>
            </a:r>
            <a:r>
              <a:rPr lang="zh-TW" altLang="en-US" sz="2000" dirty="0">
                <a:solidFill>
                  <a:schemeClr val="tx1"/>
                </a:solidFill>
              </a:rPr>
              <a:t>圍棋、書法社</a:t>
            </a:r>
            <a:r>
              <a:rPr lang="zh-TW" altLang="en-US" sz="2000" dirty="0" smtClean="0">
                <a:solidFill>
                  <a:schemeClr val="tx1"/>
                </a:solidFill>
              </a:rPr>
              <a:t>、探索科學</a:t>
            </a:r>
            <a:r>
              <a:rPr lang="en-US" altLang="zh-TW" sz="2000" dirty="0" smtClean="0">
                <a:solidFill>
                  <a:schemeClr val="tx1"/>
                </a:solidFill>
              </a:rPr>
              <a:t>…</a:t>
            </a:r>
            <a:r>
              <a:rPr lang="zh-TW" altLang="en-US" sz="2000" dirty="0">
                <a:solidFill>
                  <a:schemeClr val="tx1"/>
                </a:solidFill>
              </a:rPr>
              <a:t>等，</a:t>
            </a:r>
            <a:r>
              <a:rPr lang="zh-TW" altLang="en-US" sz="2000" dirty="0" smtClean="0">
                <a:solidFill>
                  <a:schemeClr val="tx1"/>
                </a:solidFill>
              </a:rPr>
              <a:t>讓孩子</a:t>
            </a:r>
            <a:r>
              <a:rPr lang="zh-TW" altLang="en-US" sz="2000" dirty="0">
                <a:solidFill>
                  <a:schemeClr val="tx1"/>
                </a:solidFill>
              </a:rPr>
              <a:t>的童年時光更加多采多姿。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  社團報名表會於開學後發下，如欲參加</a:t>
            </a:r>
            <a:r>
              <a:rPr lang="zh-TW" altLang="en-US" sz="2000" b="1" dirty="0">
                <a:solidFill>
                  <a:schemeClr val="tx1"/>
                </a:solidFill>
              </a:rPr>
              <a:t>社團報名</a:t>
            </a:r>
            <a:r>
              <a:rPr lang="zh-TW" altLang="en-US" sz="2000" dirty="0">
                <a:solidFill>
                  <a:schemeClr val="tx1"/>
                </a:solidFill>
              </a:rPr>
              <a:t>請詳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  閱表上說明。 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目前學校採線上報名，獲錄取後學生會帶回繳費單，再依繳費單上時程進行繳費。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\\192.168.0.65\home\06-各類活動照片\和太鼓\20131121_094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5"/>
            <a:ext cx="3005345" cy="2211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\\192.168.0.65\home\06-各類活動照片\103.06.14才華洋藝\2014.06.14才華洋藝 (3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044" y="4025203"/>
            <a:ext cx="3903199" cy="2499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597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cs typeface="+mj-cs"/>
              </a:rPr>
              <a:t>會議程序</a:t>
            </a:r>
          </a:p>
        </p:txBody>
      </p:sp>
      <p:sp>
        <p:nvSpPr>
          <p:cNvPr id="1741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微軟正黑體"/>
                <a:ea typeface="微軟正黑體"/>
              </a:rPr>
              <a:t>10:00</a:t>
            </a:r>
            <a:r>
              <a:rPr lang="zh-TW" altLang="en-US" dirty="0" smtClean="0">
                <a:latin typeface="微軟正黑體"/>
                <a:ea typeface="微軟正黑體"/>
              </a:rPr>
              <a:t> </a:t>
            </a:r>
            <a:r>
              <a:rPr lang="en-US" altLang="zh-TW" dirty="0">
                <a:latin typeface="微軟正黑體"/>
                <a:ea typeface="微軟正黑體"/>
              </a:rPr>
              <a:t>~</a:t>
            </a:r>
            <a:r>
              <a:rPr lang="zh-TW" altLang="en-US" dirty="0">
                <a:latin typeface="微軟正黑體"/>
                <a:ea typeface="微軟正黑體"/>
              </a:rPr>
              <a:t> </a:t>
            </a:r>
            <a:r>
              <a:rPr lang="en-US" altLang="zh-TW" dirty="0" smtClean="0">
                <a:latin typeface="微軟正黑體"/>
                <a:ea typeface="微軟正黑體"/>
              </a:rPr>
              <a:t>10:05</a:t>
            </a:r>
            <a:r>
              <a:rPr lang="zh-TW" altLang="en-US" dirty="0">
                <a:latin typeface="微軟正黑體"/>
                <a:ea typeface="微軟正黑體"/>
              </a:rPr>
              <a:t>　校長致詞</a:t>
            </a:r>
            <a:endParaRPr lang="en-US" altLang="zh-TW" dirty="0">
              <a:latin typeface="微軟正黑體"/>
              <a:ea typeface="微軟正黑體"/>
            </a:endParaRPr>
          </a:p>
          <a:p>
            <a:pPr eaLnBrk="1" hangingPunct="1"/>
            <a:r>
              <a:rPr lang="en-US" altLang="zh-TW" dirty="0" smtClean="0">
                <a:latin typeface="微軟正黑體"/>
                <a:ea typeface="微軟正黑體"/>
              </a:rPr>
              <a:t>10:05</a:t>
            </a:r>
            <a:r>
              <a:rPr lang="zh-TW" altLang="en-US" dirty="0" smtClean="0">
                <a:latin typeface="微軟正黑體"/>
                <a:ea typeface="微軟正黑體"/>
              </a:rPr>
              <a:t> </a:t>
            </a:r>
            <a:r>
              <a:rPr lang="en-US" altLang="zh-TW" dirty="0">
                <a:latin typeface="微軟正黑體"/>
                <a:ea typeface="微軟正黑體"/>
              </a:rPr>
              <a:t>~</a:t>
            </a:r>
            <a:r>
              <a:rPr lang="zh-TW" altLang="en-US" dirty="0">
                <a:latin typeface="微軟正黑體"/>
                <a:ea typeface="微軟正黑體"/>
              </a:rPr>
              <a:t> </a:t>
            </a:r>
            <a:r>
              <a:rPr lang="en-US" altLang="zh-TW" dirty="0" smtClean="0">
                <a:latin typeface="微軟正黑體"/>
                <a:ea typeface="微軟正黑體"/>
              </a:rPr>
              <a:t>10:10</a:t>
            </a:r>
            <a:r>
              <a:rPr lang="zh-TW" altLang="en-US" dirty="0">
                <a:latin typeface="微軟正黑體"/>
                <a:ea typeface="微軟正黑體"/>
              </a:rPr>
              <a:t>　家長會長致詞</a:t>
            </a:r>
            <a:endParaRPr lang="en-US" altLang="zh-TW" dirty="0">
              <a:latin typeface="微軟正黑體"/>
              <a:ea typeface="微軟正黑體"/>
            </a:endParaRPr>
          </a:p>
          <a:p>
            <a:pPr eaLnBrk="1" hangingPunct="1"/>
            <a:r>
              <a:rPr lang="en-US" altLang="zh-TW" dirty="0" smtClean="0">
                <a:latin typeface="微軟正黑體"/>
                <a:ea typeface="微軟正黑體"/>
              </a:rPr>
              <a:t>10:10</a:t>
            </a:r>
            <a:r>
              <a:rPr lang="zh-TW" altLang="en-US" dirty="0" smtClean="0">
                <a:latin typeface="微軟正黑體"/>
                <a:ea typeface="微軟正黑體"/>
              </a:rPr>
              <a:t> </a:t>
            </a:r>
            <a:r>
              <a:rPr lang="en-US" altLang="zh-TW" dirty="0">
                <a:latin typeface="微軟正黑體"/>
                <a:ea typeface="微軟正黑體"/>
              </a:rPr>
              <a:t>~</a:t>
            </a:r>
            <a:r>
              <a:rPr lang="zh-TW" altLang="en-US" dirty="0">
                <a:latin typeface="微軟正黑體"/>
                <a:ea typeface="微軟正黑體"/>
              </a:rPr>
              <a:t> </a:t>
            </a:r>
            <a:r>
              <a:rPr lang="en-US" altLang="zh-TW" dirty="0" smtClean="0">
                <a:latin typeface="微軟正黑體"/>
                <a:ea typeface="微軟正黑體"/>
              </a:rPr>
              <a:t>10:25</a:t>
            </a:r>
            <a:r>
              <a:rPr lang="zh-TW" altLang="en-US" dirty="0">
                <a:latin typeface="微軟正黑體"/>
                <a:ea typeface="微軟正黑體"/>
              </a:rPr>
              <a:t>　行政業務報告</a:t>
            </a:r>
            <a:endParaRPr lang="en-US" altLang="zh-TW" dirty="0">
              <a:latin typeface="微軟正黑體"/>
              <a:ea typeface="微軟正黑體"/>
            </a:endParaRPr>
          </a:p>
          <a:p>
            <a:pPr eaLnBrk="1" hangingPunct="1"/>
            <a:r>
              <a:rPr lang="en-US" altLang="zh-TW" dirty="0" smtClean="0">
                <a:latin typeface="微軟正黑體"/>
                <a:ea typeface="微軟正黑體"/>
              </a:rPr>
              <a:t>10:25</a:t>
            </a:r>
            <a:r>
              <a:rPr lang="zh-TW" altLang="en-US" dirty="0" smtClean="0">
                <a:latin typeface="微軟正黑體"/>
                <a:ea typeface="微軟正黑體"/>
              </a:rPr>
              <a:t> </a:t>
            </a:r>
            <a:r>
              <a:rPr lang="en-US" altLang="zh-TW" dirty="0">
                <a:latin typeface="微軟正黑體"/>
                <a:ea typeface="微軟正黑體"/>
              </a:rPr>
              <a:t>~</a:t>
            </a:r>
            <a:r>
              <a:rPr lang="zh-TW" altLang="en-US" dirty="0">
                <a:latin typeface="微軟正黑體"/>
                <a:ea typeface="微軟正黑體"/>
              </a:rPr>
              <a:t> </a:t>
            </a:r>
            <a:r>
              <a:rPr lang="en-US" altLang="zh-TW" dirty="0" smtClean="0">
                <a:latin typeface="微軟正黑體"/>
                <a:ea typeface="微軟正黑體"/>
              </a:rPr>
              <a:t>10:50</a:t>
            </a:r>
            <a:r>
              <a:rPr lang="zh-TW" altLang="en-US" dirty="0">
                <a:latin typeface="微軟正黑體"/>
                <a:ea typeface="微軟正黑體"/>
              </a:rPr>
              <a:t>　綜合座談</a:t>
            </a:r>
            <a:endParaRPr lang="en-US" altLang="zh-TW" dirty="0">
              <a:latin typeface="微軟正黑體"/>
              <a:ea typeface="微軟正黑體"/>
            </a:endParaRPr>
          </a:p>
          <a:p>
            <a:pPr eaLnBrk="1" hangingPunct="1"/>
            <a:r>
              <a:rPr lang="en-US" altLang="zh-TW" dirty="0" smtClean="0">
                <a:latin typeface="微軟正黑體"/>
                <a:ea typeface="微軟正黑體"/>
              </a:rPr>
              <a:t>10:50</a:t>
            </a:r>
            <a:r>
              <a:rPr lang="zh-TW" altLang="en-US" dirty="0" smtClean="0">
                <a:latin typeface="微軟正黑體"/>
                <a:ea typeface="微軟正黑體"/>
              </a:rPr>
              <a:t> </a:t>
            </a:r>
            <a:r>
              <a:rPr lang="en-US" altLang="zh-TW" dirty="0">
                <a:latin typeface="微軟正黑體"/>
                <a:ea typeface="微軟正黑體"/>
              </a:rPr>
              <a:t>~</a:t>
            </a:r>
            <a:r>
              <a:rPr lang="zh-TW" altLang="en-US" dirty="0">
                <a:latin typeface="微軟正黑體"/>
                <a:ea typeface="微軟正黑體"/>
              </a:rPr>
              <a:t> 　</a:t>
            </a:r>
            <a:r>
              <a:rPr lang="zh-TW" altLang="en-US" dirty="0" smtClean="0">
                <a:latin typeface="微軟正黑體"/>
                <a:ea typeface="微軟正黑體"/>
              </a:rPr>
              <a:t>散會</a:t>
            </a:r>
            <a:endParaRPr lang="zh-TW" altLang="en-US" dirty="0">
              <a:latin typeface="微軟正黑體"/>
              <a:ea typeface="微軟正黑體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5568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行政業務報告－學務處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24744"/>
            <a:ext cx="3744416" cy="63743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b="1" dirty="0">
                <a:solidFill>
                  <a:srgbClr val="2402B6"/>
                </a:solidFill>
                <a:latin typeface="+mn-ea"/>
              </a:rPr>
              <a:t>校園生活小提醒：</a:t>
            </a:r>
            <a:endParaRPr lang="en-US" altLang="zh-TW" b="1" dirty="0">
              <a:solidFill>
                <a:srgbClr val="2402B6"/>
              </a:solidFill>
              <a:latin typeface="+mn-ea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TW" dirty="0">
              <a:latin typeface="+mn-ea"/>
              <a:ea typeface="+mn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54118"/>
            <a:ext cx="8424937" cy="41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培養孩子早睡早起的習慣，也期望您能為孩子準備營養的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早餐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，並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盡量讓孩子在家用餐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，為孩子一天的學習作最好的準備。</a:t>
            </a:r>
            <a:endParaRPr lang="en-US" altLang="zh-TW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請家長經常為孩子修剪指甲，並為孩子準備一包抽取式面紙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  <a:ea typeface="+mj-ea"/>
              </a:rPr>
              <a:t>75%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酒精擦、水壺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、水杯及牙刷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配合午餐餐後潔牙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) 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孩子年紀還小，若無必要請不要讓他們帶錢或貴重物品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如：手機、名錶等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到校，如有需要請事先和導師聯繫說明用途。</a:t>
            </a:r>
            <a:r>
              <a:rPr lang="zh-TW" altLang="en-US" dirty="0">
                <a:latin typeface="+mj-ea"/>
                <a:ea typeface="+mj-ea"/>
              </a:rPr>
              <a:t>  </a:t>
            </a:r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7510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5568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行政業務報告－學務處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24744"/>
            <a:ext cx="3744416" cy="63743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b="1" dirty="0">
                <a:solidFill>
                  <a:srgbClr val="2402B6"/>
                </a:solidFill>
                <a:latin typeface="+mn-ea"/>
              </a:rPr>
              <a:t>校園生活小提醒：</a:t>
            </a:r>
            <a:endParaRPr lang="en-US" altLang="zh-TW" b="1" dirty="0">
              <a:solidFill>
                <a:srgbClr val="2402B6"/>
              </a:solidFill>
              <a:latin typeface="+mn-ea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TW" dirty="0">
              <a:latin typeface="+mn-ea"/>
              <a:ea typeface="+mn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54118"/>
            <a:ext cx="8424937" cy="41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TW" sz="2800" dirty="0">
                <a:solidFill>
                  <a:schemeClr val="tx1"/>
                </a:solidFill>
              </a:rPr>
              <a:t>4.</a:t>
            </a:r>
            <a:r>
              <a:rPr lang="zh-TW" altLang="en-US" sz="2800" dirty="0">
                <a:solidFill>
                  <a:schemeClr val="tx1"/>
                </a:solidFill>
              </a:rPr>
              <a:t>學生可能需要</a:t>
            </a:r>
            <a:r>
              <a:rPr lang="zh-TW" altLang="en-US" sz="2800" dirty="0">
                <a:solidFill>
                  <a:srgbClr val="FF0000"/>
                </a:solidFill>
              </a:rPr>
              <a:t>上下樓梯</a:t>
            </a:r>
            <a:r>
              <a:rPr lang="zh-TW" altLang="en-US" sz="2800" dirty="0">
                <a:solidFill>
                  <a:schemeClr val="tx1"/>
                </a:solidFill>
              </a:rPr>
              <a:t>，為學生</a:t>
            </a:r>
            <a:r>
              <a:rPr lang="zh-TW" altLang="en-US" sz="2800" dirty="0">
                <a:solidFill>
                  <a:srgbClr val="FF0000"/>
                </a:solidFill>
              </a:rPr>
              <a:t>安全考量</a:t>
            </a:r>
            <a:r>
              <a:rPr lang="zh-TW" altLang="en-US" sz="2800" dirty="0">
                <a:solidFill>
                  <a:schemeClr val="tx1"/>
                </a:solidFill>
              </a:rPr>
              <a:t>，不建議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  使用拉輪式書包，以</a:t>
            </a:r>
            <a:r>
              <a:rPr lang="zh-TW" altLang="en-US" sz="2800" dirty="0">
                <a:solidFill>
                  <a:srgbClr val="FF0000"/>
                </a:solidFill>
              </a:rPr>
              <a:t>輕便和舒適的雙肩包</a:t>
            </a:r>
            <a:r>
              <a:rPr lang="zh-TW" altLang="en-US" sz="2800" dirty="0">
                <a:solidFill>
                  <a:schemeClr val="tx1"/>
                </a:solidFill>
              </a:rPr>
              <a:t>為宜。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TW" sz="2800" dirty="0">
                <a:solidFill>
                  <a:schemeClr val="tx1"/>
                </a:solidFill>
              </a:rPr>
              <a:t>5.</a:t>
            </a:r>
            <a:r>
              <a:rPr lang="zh-TW" altLang="en-US" sz="2800" dirty="0">
                <a:solidFill>
                  <a:schemeClr val="tx1"/>
                </a:solidFill>
              </a:rPr>
              <a:t>雨天應為孩子準備長度適宜的鮮豔雨衣，盡量避免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  使用雨傘 。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TW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zh-TW" altLang="en-US" dirty="0">
                <a:latin typeface="+mn-ea"/>
                <a:ea typeface="+mn-ea"/>
              </a:rPr>
              <a:t>   </a:t>
            </a: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13" y="427862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甜甜圈 6"/>
          <p:cNvSpPr/>
          <p:nvPr/>
        </p:nvSpPr>
        <p:spPr>
          <a:xfrm>
            <a:off x="3429714" y="4157092"/>
            <a:ext cx="1812497" cy="1784131"/>
          </a:xfrm>
          <a:prstGeom prst="donut">
            <a:avLst>
              <a:gd name="adj" fmla="val 8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" name="Picture 6" descr="N000100583_t_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482" y="3224888"/>
            <a:ext cx="2879982" cy="33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0612"/>
            <a:ext cx="207962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 rot="2685689">
            <a:off x="500137" y="4990959"/>
            <a:ext cx="2183997" cy="1734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rot="8185464">
            <a:off x="514604" y="4980044"/>
            <a:ext cx="2183997" cy="1734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甜甜圈 12"/>
          <p:cNvSpPr/>
          <p:nvPr/>
        </p:nvSpPr>
        <p:spPr>
          <a:xfrm>
            <a:off x="6287214" y="4247166"/>
            <a:ext cx="1820173" cy="1688294"/>
          </a:xfrm>
          <a:prstGeom prst="donut">
            <a:avLst>
              <a:gd name="adj" fmla="val 8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33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5568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行政業務報告－學務處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24744"/>
            <a:ext cx="3744416" cy="63743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b="1" dirty="0">
                <a:solidFill>
                  <a:srgbClr val="2402B6"/>
                </a:solidFill>
                <a:latin typeface="+mn-ea"/>
              </a:rPr>
              <a:t>校園生活小提醒：</a:t>
            </a:r>
            <a:endParaRPr lang="en-US" altLang="zh-TW" b="1" dirty="0">
              <a:solidFill>
                <a:srgbClr val="2402B6"/>
              </a:solidFill>
              <a:latin typeface="+mn-ea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TW" dirty="0">
              <a:latin typeface="+mn-ea"/>
              <a:ea typeface="+mn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54118"/>
            <a:ext cx="8424937" cy="41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 kern="1200">
                <a:solidFill>
                  <a:srgbClr val="4B350D"/>
                </a:solidFill>
                <a:latin typeface="微軟正黑體" pitchFamily="34" charset="-120"/>
                <a:ea typeface="微軟正黑體" pitchFamily="34" charset="-120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TW" sz="2800" dirty="0">
                <a:solidFill>
                  <a:schemeClr val="tx1"/>
                </a:solidFill>
              </a:rPr>
              <a:t>6.</a:t>
            </a:r>
            <a:r>
              <a:rPr lang="zh-TW" altLang="en-US" sz="2800" dirty="0">
                <a:solidFill>
                  <a:schemeClr val="tx1"/>
                </a:solidFill>
              </a:rPr>
              <a:t>手機及平板電腦使用普及化，建議與孩子建立</a:t>
            </a:r>
            <a:r>
              <a:rPr lang="en-US" altLang="zh-TW" sz="2800" dirty="0">
                <a:solidFill>
                  <a:srgbClr val="FF0000"/>
                </a:solidFill>
              </a:rPr>
              <a:t>3C</a:t>
            </a:r>
            <a:r>
              <a:rPr lang="zh-TW" altLang="en-US" sz="2800" dirty="0">
                <a:solidFill>
                  <a:srgbClr val="FF0000"/>
                </a:solidFill>
              </a:rPr>
              <a:t>產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品</a:t>
            </a:r>
            <a:r>
              <a:rPr lang="zh-TW" altLang="en-US" sz="2800" dirty="0">
                <a:solidFill>
                  <a:schemeClr val="tx1"/>
                </a:solidFill>
              </a:rPr>
              <a:t>的使用共識，務必掌控孩子的使用時間，低年級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  學童的使用時間應</a:t>
            </a:r>
            <a:r>
              <a:rPr lang="zh-TW" altLang="en-US" sz="2800" dirty="0">
                <a:solidFill>
                  <a:srgbClr val="FF0000"/>
                </a:solidFill>
              </a:rPr>
              <a:t>不超過每週</a:t>
            </a:r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r>
              <a:rPr lang="zh-TW" altLang="en-US" sz="2800" dirty="0">
                <a:solidFill>
                  <a:srgbClr val="FF0000"/>
                </a:solidFill>
              </a:rPr>
              <a:t>小時或每日</a:t>
            </a:r>
            <a:r>
              <a:rPr lang="en-US" altLang="zh-TW" sz="2800" dirty="0">
                <a:solidFill>
                  <a:srgbClr val="FF0000"/>
                </a:solidFill>
              </a:rPr>
              <a:t>30</a:t>
            </a:r>
            <a:r>
              <a:rPr lang="zh-TW" altLang="en-US" sz="2800" dirty="0">
                <a:solidFill>
                  <a:srgbClr val="FF0000"/>
                </a:solidFill>
              </a:rPr>
              <a:t>分鐘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</a:t>
            </a:r>
            <a:r>
              <a:rPr lang="zh-TW" altLang="en-US" sz="2800" dirty="0">
                <a:solidFill>
                  <a:schemeClr val="tx1"/>
                </a:solidFill>
              </a:rPr>
              <a:t>為宜，也建議家中</a:t>
            </a:r>
            <a:r>
              <a:rPr lang="en-US" altLang="zh-TW" sz="2800" dirty="0">
                <a:solidFill>
                  <a:schemeClr val="tx1"/>
                </a:solidFill>
              </a:rPr>
              <a:t>3C</a:t>
            </a:r>
            <a:r>
              <a:rPr lang="zh-TW" altLang="en-US" sz="2800" dirty="0">
                <a:solidFill>
                  <a:schemeClr val="tx1"/>
                </a:solidFill>
              </a:rPr>
              <a:t>產品使用宜在家中的公共區域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  ，避免放在孩子的房間。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TW" sz="2800" dirty="0">
                <a:solidFill>
                  <a:schemeClr val="tx1"/>
                </a:solidFill>
              </a:rPr>
              <a:t>7.</a:t>
            </a:r>
            <a:r>
              <a:rPr lang="zh-TW" altLang="en-US" sz="2800" dirty="0">
                <a:solidFill>
                  <a:schemeClr val="tx1"/>
                </a:solidFill>
              </a:rPr>
              <a:t>培養孩子為自己負責</a:t>
            </a:r>
            <a:r>
              <a:rPr lang="zh-TW" altLang="en-US" sz="2800" dirty="0" smtClean="0">
                <a:solidFill>
                  <a:schemeClr val="tx1"/>
                </a:solidFill>
              </a:rPr>
              <a:t>以及養成</a:t>
            </a:r>
            <a:r>
              <a:rPr lang="zh-TW" altLang="en-US" sz="2800" smtClean="0">
                <a:solidFill>
                  <a:schemeClr val="tx1"/>
                </a:solidFill>
              </a:rPr>
              <a:t>獨立自主的習慣，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  建立與人相處與團隊合作的包容態度，讓孩子能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  融入群體、快樂學習。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eaLnBrk="1" hangingPunct="1">
              <a:lnSpc>
                <a:spcPct val="100000"/>
              </a:lnSpc>
              <a:buFontTx/>
              <a:buAutoNum type="arabicPeriod"/>
            </a:pP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TW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zh-TW" altLang="en-US" dirty="0">
                <a:latin typeface="+mn-ea"/>
                <a:ea typeface="+mn-ea"/>
              </a:rPr>
              <a:t>   </a:t>
            </a:r>
            <a:endParaRPr lang="en-US" altLang="zh-TW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0349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行政業務報告－總務處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569371"/>
          </a:xfrm>
        </p:spPr>
        <p:txBody>
          <a:bodyPr/>
          <a:lstStyle/>
          <a:p>
            <a:pPr eaLnBrk="1" hangingPunct="1"/>
            <a:r>
              <a:rPr lang="zh-TW" altLang="en-US" sz="2800" b="1" dirty="0">
                <a:latin typeface="+mj-ea"/>
                <a:ea typeface="+mj-ea"/>
              </a:rPr>
              <a:t>校園硬體環境之定期清潔及安全檢查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一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  <a:r>
              <a:rPr lang="zh-TW" altLang="en-US" sz="2800" dirty="0">
                <a:latin typeface="+mj-ea"/>
                <a:ea typeface="+mj-ea"/>
              </a:rPr>
              <a:t>定期消毒，寒暑假開學前後。不定期進行環境消毒，每學期大約</a:t>
            </a:r>
            <a:r>
              <a:rPr lang="en-US" altLang="zh-TW" sz="2800" dirty="0">
                <a:latin typeface="+mj-ea"/>
                <a:ea typeface="+mj-ea"/>
              </a:rPr>
              <a:t>1~2</a:t>
            </a:r>
            <a:r>
              <a:rPr lang="zh-TW" altLang="en-US" sz="2800" dirty="0">
                <a:latin typeface="+mj-ea"/>
                <a:ea typeface="+mj-ea"/>
              </a:rPr>
              <a:t>次，季節交替時視需要增加次數。</a:t>
            </a:r>
            <a:endParaRPr lang="en-US" altLang="zh-TW" sz="2800" dirty="0"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二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  <a:r>
              <a:rPr lang="zh-TW" altLang="en-US" sz="2800" dirty="0">
                <a:latin typeface="+mj-ea"/>
                <a:ea typeface="+mj-ea"/>
              </a:rPr>
              <a:t>學校水塔清洗及飲水機清潔與保養，皆有定期維護並實施水質檢測，提供親師生乾淨安全的飲用水。</a:t>
            </a:r>
            <a:endParaRPr lang="en-US" altLang="zh-TW" sz="2800" dirty="0"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三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  <a:r>
              <a:rPr lang="zh-TW" altLang="en-US" sz="2800" dirty="0">
                <a:latin typeface="+mj-ea"/>
                <a:ea typeface="+mj-ea"/>
              </a:rPr>
              <a:t>每年均依政府規定辦理消防簽證及建築物安全檢查。 </a:t>
            </a:r>
            <a:r>
              <a:rPr lang="en-US" altLang="zh-TW" sz="2800" dirty="0">
                <a:latin typeface="+mj-ea"/>
                <a:ea typeface="+mj-ea"/>
              </a:rPr>
              <a:t/>
            </a:r>
            <a:br>
              <a:rPr lang="en-US" altLang="zh-TW" sz="2800" dirty="0">
                <a:latin typeface="+mj-ea"/>
                <a:ea typeface="+mj-ea"/>
              </a:rPr>
            </a:br>
            <a:r>
              <a:rPr lang="zh-TW" altLang="en-US" sz="2800" dirty="0">
                <a:latin typeface="+mj-ea"/>
                <a:ea typeface="+mj-ea"/>
              </a:rPr>
              <a:t>    </a:t>
            </a:r>
            <a:r>
              <a:rPr lang="en-US" altLang="zh-TW" sz="2800" dirty="0">
                <a:latin typeface="+mj-ea"/>
                <a:ea typeface="+mj-ea"/>
              </a:rPr>
              <a:t/>
            </a:r>
            <a:br>
              <a:rPr lang="en-US" altLang="zh-TW" sz="2800" dirty="0">
                <a:latin typeface="+mj-ea"/>
                <a:ea typeface="+mj-ea"/>
              </a:rPr>
            </a:br>
            <a:r>
              <a:rPr lang="zh-TW" altLang="en-US" sz="2800" dirty="0">
                <a:latin typeface="+mj-ea"/>
                <a:ea typeface="+mj-ea"/>
              </a:rPr>
              <a:t>   </a:t>
            </a:r>
            <a:endParaRPr lang="zh-TW" altLang="en-US" dirty="0"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257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行政業務報告－總務處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464496"/>
          </a:xfrm>
        </p:spPr>
        <p:txBody>
          <a:bodyPr/>
          <a:lstStyle/>
          <a:p>
            <a:pPr eaLnBrk="1" hangingPunct="1"/>
            <a:r>
              <a:rPr lang="zh-TW" altLang="en-US" sz="2400" b="1" dirty="0">
                <a:latin typeface="+mj-ea"/>
                <a:ea typeface="+mj-ea"/>
              </a:rPr>
              <a:t>校園門禁管理部分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TW" sz="2400" dirty="0">
                <a:latin typeface="+mj-ea"/>
                <a:ea typeface="+mj-ea"/>
              </a:rPr>
              <a:t>(</a:t>
            </a:r>
            <a:r>
              <a:rPr lang="zh-TW" altLang="en-US" sz="2400" dirty="0">
                <a:latin typeface="+mj-ea"/>
                <a:ea typeface="+mj-ea"/>
              </a:rPr>
              <a:t>一</a:t>
            </a:r>
            <a:r>
              <a:rPr lang="en-US" altLang="zh-TW" sz="2400" dirty="0">
                <a:latin typeface="+mj-ea"/>
                <a:ea typeface="+mj-ea"/>
              </a:rPr>
              <a:t>)</a:t>
            </a:r>
            <a:r>
              <a:rPr lang="zh-TW" altLang="en-US" sz="2400" dirty="0">
                <a:latin typeface="+mj-ea"/>
                <a:ea typeface="+mj-ea"/>
              </a:rPr>
              <a:t>學生上學期間，不開放家長進入校園；來訪賓客及廠商，需至警衛室換證，並佩帶識別證，以利門禁的管理。</a:t>
            </a: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TW" sz="2400" dirty="0">
                <a:latin typeface="+mj-ea"/>
                <a:ea typeface="+mj-ea"/>
              </a:rPr>
              <a:t>(</a:t>
            </a:r>
            <a:r>
              <a:rPr lang="zh-TW" altLang="en-US" sz="2400" dirty="0">
                <a:latin typeface="+mj-ea"/>
                <a:ea typeface="+mj-ea"/>
              </a:rPr>
              <a:t>二</a:t>
            </a:r>
            <a:r>
              <a:rPr lang="en-US" altLang="zh-TW" sz="2400" dirty="0">
                <a:latin typeface="+mj-ea"/>
                <a:ea typeface="+mj-ea"/>
              </a:rPr>
              <a:t>)</a:t>
            </a:r>
            <a:r>
              <a:rPr lang="zh-TW" altLang="en-US" sz="2400" dirty="0">
                <a:latin typeface="+mj-ea"/>
                <a:ea typeface="+mj-ea"/>
              </a:rPr>
              <a:t>餐盒及文具用品如需遞送，請書寫完整的班級、姓名放置於警衛室前的置物檯；下課時間請學生自行到警衛室領取。 </a:t>
            </a: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TW" sz="2400" dirty="0">
                <a:latin typeface="+mj-ea"/>
                <a:ea typeface="+mj-ea"/>
              </a:rPr>
              <a:t>(三)</a:t>
            </a:r>
            <a:r>
              <a:rPr lang="zh-TW" altLang="en-US" sz="2400" dirty="0">
                <a:latin typeface="+mj-ea"/>
                <a:ea typeface="+mj-ea"/>
              </a:rPr>
              <a:t>學生事病假須</a:t>
            </a:r>
            <a:r>
              <a:rPr lang="zh-TW" altLang="en-US" sz="2400" b="1" u="sng" dirty="0">
                <a:solidFill>
                  <a:srgbClr val="FF0000"/>
                </a:solidFill>
                <a:latin typeface="+mj-ea"/>
                <a:ea typeface="+mj-ea"/>
              </a:rPr>
              <a:t>離校時，務必填具離校證明，並交由警衛確認後，始可離校</a:t>
            </a:r>
            <a:r>
              <a:rPr lang="zh-TW" altLang="en-US" sz="2400" dirty="0">
                <a:latin typeface="+mj-ea"/>
                <a:ea typeface="+mj-ea"/>
              </a:rPr>
              <a:t>。</a:t>
            </a: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TW" sz="2400" dirty="0">
                <a:latin typeface="+mj-ea"/>
                <a:ea typeface="+mj-ea"/>
              </a:rPr>
              <a:t>(</a:t>
            </a:r>
            <a:r>
              <a:rPr lang="zh-TW" altLang="en-US" sz="2400" dirty="0">
                <a:latin typeface="+mj-ea"/>
                <a:ea typeface="+mj-ea"/>
              </a:rPr>
              <a:t>四</a:t>
            </a:r>
            <a:r>
              <a:rPr lang="en-US" altLang="zh-TW" sz="2400" dirty="0">
                <a:latin typeface="+mj-ea"/>
                <a:ea typeface="+mj-ea"/>
              </a:rPr>
              <a:t>)</a:t>
            </a:r>
            <a:r>
              <a:rPr lang="zh-TW" altLang="en-US" sz="2400" dirty="0">
                <a:latin typeface="+mj-ea"/>
                <a:ea typeface="+mj-ea"/>
              </a:rPr>
              <a:t>後校門僅提供教職員停車及出入，上下學期間請貴家長盡量避免帶孩子由後門進入校園。</a:t>
            </a:r>
            <a:r>
              <a:rPr lang="en-US" altLang="zh-TW" sz="2400" dirty="0">
                <a:latin typeface="+mj-ea"/>
                <a:ea typeface="+mj-ea"/>
              </a:rPr>
              <a:t/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zh-TW" altLang="en-US" sz="2400" dirty="0">
                <a:latin typeface="+mj-ea"/>
                <a:ea typeface="+mj-ea"/>
              </a:rPr>
              <a:t>    </a:t>
            </a:r>
            <a:r>
              <a:rPr lang="en-US" altLang="zh-TW" sz="2400" dirty="0">
                <a:latin typeface="+mj-ea"/>
                <a:ea typeface="+mj-ea"/>
              </a:rPr>
              <a:t/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zh-TW" altLang="en-US" sz="2400" dirty="0">
                <a:latin typeface="+mj-ea"/>
                <a:ea typeface="+mj-ea"/>
              </a:rPr>
              <a:t>   </a:t>
            </a:r>
          </a:p>
          <a:p>
            <a:pPr eaLnBrk="1" hangingPunct="1">
              <a:buFontTx/>
              <a:buNone/>
            </a:pP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6818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行政業務報告－總務處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147248" cy="4608289"/>
          </a:xfrm>
        </p:spPr>
        <p:txBody>
          <a:bodyPr/>
          <a:lstStyle/>
          <a:p>
            <a:pPr eaLnBrk="1" hangingPunct="1"/>
            <a:r>
              <a:rPr lang="zh-TW" altLang="en-US" sz="2000" b="1" dirty="0">
                <a:latin typeface="+mj-ea"/>
                <a:ea typeface="+mj-ea"/>
              </a:rPr>
              <a:t>其他宣達事項</a:t>
            </a:r>
            <a:endParaRPr lang="en-US" altLang="zh-TW" sz="2000" b="1" dirty="0">
              <a:latin typeface="+mj-ea"/>
              <a:ea typeface="+mj-ea"/>
            </a:endParaRPr>
          </a:p>
          <a:p>
            <a:pPr eaLnBrk="1" hangingPunct="1"/>
            <a:r>
              <a:rPr lang="zh-TW" altLang="en-US" sz="2000" dirty="0">
                <a:latin typeface="+mj-ea"/>
                <a:ea typeface="+mj-ea"/>
              </a:rPr>
              <a:t> </a:t>
            </a:r>
            <a:r>
              <a:rPr lang="en-US" altLang="zh-TW" sz="2000" dirty="0">
                <a:latin typeface="+mj-ea"/>
                <a:ea typeface="+mj-ea"/>
              </a:rPr>
              <a:t>(</a:t>
            </a:r>
            <a:r>
              <a:rPr lang="zh-TW" altLang="en-US" sz="2000" dirty="0">
                <a:latin typeface="+mj-ea"/>
                <a:ea typeface="+mj-ea"/>
              </a:rPr>
              <a:t>一</a:t>
            </a:r>
            <a:r>
              <a:rPr lang="en-US" altLang="zh-TW" sz="2000" dirty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學校未開辦合作社，家長須於上學前協助學生備妥各項學用品。</a:t>
            </a:r>
            <a:endParaRPr lang="en-US" altLang="zh-TW" sz="2000" dirty="0">
              <a:latin typeface="+mj-ea"/>
              <a:ea typeface="+mj-ea"/>
            </a:endParaRPr>
          </a:p>
          <a:p>
            <a:pPr eaLnBrk="1" hangingPunct="1"/>
            <a:r>
              <a:rPr lang="zh-TW" altLang="en-US" sz="2000" dirty="0">
                <a:latin typeface="+mj-ea"/>
                <a:ea typeface="+mj-ea"/>
              </a:rPr>
              <a:t> </a:t>
            </a:r>
            <a:r>
              <a:rPr lang="en-US" altLang="zh-TW" sz="2000" dirty="0">
                <a:latin typeface="+mj-ea"/>
                <a:ea typeface="+mj-ea"/>
              </a:rPr>
              <a:t>(</a:t>
            </a:r>
            <a:r>
              <a:rPr lang="zh-TW" altLang="en-US" sz="2000" dirty="0">
                <a:latin typeface="+mj-ea"/>
                <a:ea typeface="+mj-ea"/>
              </a:rPr>
              <a:t>二</a:t>
            </a:r>
            <a:r>
              <a:rPr lang="en-US" altLang="zh-TW" sz="2000" dirty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約於開學後第</a:t>
            </a:r>
            <a:r>
              <a:rPr lang="en-US" altLang="zh-TW" sz="2000" dirty="0">
                <a:latin typeface="+mj-ea"/>
                <a:ea typeface="+mj-ea"/>
              </a:rPr>
              <a:t>2</a:t>
            </a:r>
            <a:r>
              <a:rPr lang="zh-TW" altLang="en-US" sz="2000" dirty="0">
                <a:latin typeface="+mj-ea"/>
                <a:ea typeface="+mj-ea"/>
              </a:rPr>
              <a:t>至</a:t>
            </a:r>
            <a:r>
              <a:rPr lang="en-US" altLang="zh-TW" sz="2000" dirty="0">
                <a:latin typeface="+mj-ea"/>
                <a:ea typeface="+mj-ea"/>
              </a:rPr>
              <a:t>3</a:t>
            </a:r>
            <a:r>
              <a:rPr lang="zh-TW" altLang="en-US" sz="2000" dirty="0">
                <a:latin typeface="+mj-ea"/>
                <a:ea typeface="+mj-ea"/>
              </a:rPr>
              <a:t>週會發「註冊單與午餐繳費單」（午餐繳費單約為</a:t>
            </a:r>
            <a:r>
              <a:rPr lang="en-US" altLang="zh-TW" sz="2000" dirty="0">
                <a:latin typeface="+mj-ea"/>
                <a:ea typeface="+mj-ea"/>
              </a:rPr>
              <a:t>2</a:t>
            </a:r>
            <a:r>
              <a:rPr lang="zh-TW" altLang="en-US" sz="2000" dirty="0">
                <a:latin typeface="+mj-ea"/>
                <a:ea typeface="+mj-ea"/>
              </a:rPr>
              <a:t>個月一期），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請於繳費期限內至便利商店或玉山銀行等地點辦理繳費</a:t>
            </a:r>
            <a:r>
              <a:rPr lang="zh-TW" altLang="en-US" sz="2000" dirty="0">
                <a:latin typeface="+mj-ea"/>
                <a:ea typeface="+mj-ea"/>
              </a:rPr>
              <a:t>，繳費單上有詳細繳費方式及內容說明。</a:t>
            </a:r>
            <a:endParaRPr lang="en-US" altLang="zh-TW" sz="2000" dirty="0">
              <a:latin typeface="+mj-ea"/>
              <a:ea typeface="+mj-ea"/>
            </a:endParaRPr>
          </a:p>
          <a:p>
            <a:pPr eaLnBrk="1" hangingPunct="1"/>
            <a:r>
              <a:rPr lang="en-US" altLang="zh-TW" sz="2000" dirty="0">
                <a:latin typeface="+mj-ea"/>
                <a:ea typeface="+mj-ea"/>
              </a:rPr>
              <a:t> (三)</a:t>
            </a:r>
            <a:r>
              <a:rPr lang="zh-TW" altLang="en-US" sz="2000" dirty="0">
                <a:latin typeface="+mj-ea"/>
                <a:ea typeface="+mj-ea"/>
              </a:rPr>
              <a:t>學校備有飲水機，惟如逢盛夏酷暑，溫水供應量恐不敷飲用，建議家長可讓孩子自備水壺水杯，先自行帶水到校，</a:t>
            </a:r>
            <a:r>
              <a:rPr lang="zh-TW" altLang="en-US" sz="2000" b="1" u="sng" dirty="0">
                <a:solidFill>
                  <a:srgbClr val="FF0000"/>
                </a:solidFill>
                <a:latin typeface="+mj-ea"/>
                <a:ea typeface="+mj-ea"/>
              </a:rPr>
              <a:t>不建議家長讓孩子帶空瓶到校</a:t>
            </a:r>
            <a:r>
              <a:rPr lang="zh-TW" altLang="en-US" sz="2000" dirty="0">
                <a:latin typeface="+mj-ea"/>
                <a:ea typeface="+mj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95384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行政業務報告－總務處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147248" cy="4608289"/>
          </a:xfrm>
        </p:spPr>
        <p:txBody>
          <a:bodyPr/>
          <a:lstStyle/>
          <a:p>
            <a:pPr eaLnBrk="1" hangingPunct="1"/>
            <a:r>
              <a:rPr lang="zh-TW" altLang="en-US" sz="2000" b="1" dirty="0">
                <a:latin typeface="+mj-ea"/>
                <a:ea typeface="+mj-ea"/>
              </a:rPr>
              <a:t>其他宣達事項</a:t>
            </a:r>
            <a:endParaRPr lang="en-US" altLang="zh-TW" sz="2000" b="1" dirty="0">
              <a:latin typeface="+mj-ea"/>
              <a:ea typeface="+mj-ea"/>
            </a:endParaRPr>
          </a:p>
          <a:p>
            <a:pPr eaLnBrk="1" hangingPunct="1"/>
            <a:r>
              <a:rPr lang="zh-TW" altLang="en-US" sz="2000" dirty="0">
                <a:latin typeface="+mj-ea"/>
                <a:ea typeface="+mj-ea"/>
              </a:rPr>
              <a:t> </a:t>
            </a:r>
            <a:r>
              <a:rPr lang="en-US" altLang="zh-TW" sz="2000" dirty="0" smtClean="0">
                <a:latin typeface="+mj-ea"/>
                <a:ea typeface="+mj-ea"/>
              </a:rPr>
              <a:t>(</a:t>
            </a:r>
            <a:r>
              <a:rPr lang="zh-TW" altLang="en-US" sz="2000" dirty="0">
                <a:latin typeface="+mj-ea"/>
                <a:ea typeface="+mj-ea"/>
              </a:rPr>
              <a:t>四</a:t>
            </a:r>
            <a:r>
              <a:rPr lang="en-US" altLang="zh-TW" sz="2000" dirty="0" smtClean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大勇國小田徑場開放</a:t>
            </a:r>
            <a:r>
              <a:rPr lang="zh-TW" altLang="en-US" sz="2000" dirty="0" smtClean="0">
                <a:latin typeface="+mj-ea"/>
                <a:ea typeface="+mj-ea"/>
              </a:rPr>
              <a:t>時間。</a:t>
            </a:r>
            <a:endParaRPr lang="en-US" altLang="zh-TW" sz="2000" dirty="0">
              <a:latin typeface="+mj-ea"/>
              <a:ea typeface="+mj-ea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TW" altLang="en-US" sz="1600" dirty="0">
                <a:latin typeface="+mj-ea"/>
                <a:ea typeface="+mj-ea"/>
              </a:rPr>
              <a:t>週一到週五：上午</a:t>
            </a:r>
            <a:r>
              <a:rPr lang="en-US" altLang="zh-TW" sz="1600" dirty="0">
                <a:latin typeface="+mj-ea"/>
                <a:ea typeface="+mj-ea"/>
              </a:rPr>
              <a:t>5</a:t>
            </a:r>
            <a:r>
              <a:rPr lang="zh-TW" altLang="en-US" sz="1600" dirty="0">
                <a:latin typeface="+mj-ea"/>
                <a:ea typeface="+mj-ea"/>
              </a:rPr>
              <a:t>時</a:t>
            </a:r>
            <a:r>
              <a:rPr lang="en-US" altLang="zh-TW" sz="1600" dirty="0">
                <a:latin typeface="+mj-ea"/>
                <a:ea typeface="+mj-ea"/>
              </a:rPr>
              <a:t>30</a:t>
            </a:r>
            <a:r>
              <a:rPr lang="zh-TW" altLang="en-US" sz="1600" dirty="0">
                <a:latin typeface="+mj-ea"/>
                <a:ea typeface="+mj-ea"/>
              </a:rPr>
              <a:t>分至上午</a:t>
            </a:r>
            <a:r>
              <a:rPr lang="en-US" altLang="zh-TW" sz="1600" dirty="0">
                <a:latin typeface="+mj-ea"/>
                <a:ea typeface="+mj-ea"/>
              </a:rPr>
              <a:t>6</a:t>
            </a:r>
            <a:r>
              <a:rPr lang="zh-TW" altLang="en-US" sz="1600" dirty="0">
                <a:latin typeface="+mj-ea"/>
                <a:ea typeface="+mj-ea"/>
              </a:rPr>
              <a:t>時</a:t>
            </a:r>
            <a:r>
              <a:rPr lang="en-US" altLang="zh-TW" sz="1600" dirty="0">
                <a:latin typeface="+mj-ea"/>
                <a:ea typeface="+mj-ea"/>
              </a:rPr>
              <a:t>30</a:t>
            </a:r>
            <a:r>
              <a:rPr lang="zh-TW" altLang="en-US" sz="1600" dirty="0">
                <a:latin typeface="+mj-ea"/>
                <a:ea typeface="+mj-ea"/>
              </a:rPr>
              <a:t>分止、下午</a:t>
            </a:r>
            <a:r>
              <a:rPr lang="en-US" altLang="zh-TW" sz="1600" dirty="0">
                <a:latin typeface="+mj-ea"/>
                <a:ea typeface="+mj-ea"/>
              </a:rPr>
              <a:t>6</a:t>
            </a:r>
            <a:r>
              <a:rPr lang="zh-TW" altLang="en-US" sz="1600" dirty="0">
                <a:latin typeface="+mj-ea"/>
                <a:ea typeface="+mj-ea"/>
              </a:rPr>
              <a:t>時至晚上</a:t>
            </a:r>
            <a:r>
              <a:rPr lang="en-US" altLang="zh-TW" sz="1600" dirty="0">
                <a:latin typeface="+mj-ea"/>
                <a:ea typeface="+mj-ea"/>
              </a:rPr>
              <a:t>8</a:t>
            </a:r>
            <a:r>
              <a:rPr lang="zh-TW" altLang="en-US" sz="1600" dirty="0">
                <a:latin typeface="+mj-ea"/>
                <a:ea typeface="+mj-ea"/>
              </a:rPr>
              <a:t>時</a:t>
            </a:r>
            <a:r>
              <a:rPr lang="en-US" altLang="zh-TW" sz="1600" dirty="0">
                <a:latin typeface="+mj-ea"/>
                <a:ea typeface="+mj-ea"/>
              </a:rPr>
              <a:t>30</a:t>
            </a:r>
            <a:r>
              <a:rPr lang="zh-TW" altLang="en-US" sz="1600" dirty="0">
                <a:latin typeface="+mj-ea"/>
                <a:ea typeface="+mj-ea"/>
              </a:rPr>
              <a:t>分</a:t>
            </a:r>
            <a:r>
              <a:rPr lang="zh-TW" altLang="en-US" sz="1600" dirty="0" smtClean="0">
                <a:latin typeface="+mj-ea"/>
                <a:ea typeface="+mj-ea"/>
              </a:rPr>
              <a:t>止。</a:t>
            </a:r>
            <a:endParaRPr lang="zh-TW" altLang="en-US" sz="1600" dirty="0">
              <a:latin typeface="+mj-ea"/>
              <a:ea typeface="+mj-ea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TW" altLang="en-US" sz="1600" dirty="0">
                <a:latin typeface="+mj-ea"/>
                <a:ea typeface="+mj-ea"/>
              </a:rPr>
              <a:t>週六：上午</a:t>
            </a:r>
            <a:r>
              <a:rPr lang="en-US" altLang="zh-TW" sz="1600" dirty="0">
                <a:latin typeface="+mj-ea"/>
                <a:ea typeface="+mj-ea"/>
              </a:rPr>
              <a:t>5</a:t>
            </a:r>
            <a:r>
              <a:rPr lang="zh-TW" altLang="en-US" sz="1600" dirty="0">
                <a:latin typeface="+mj-ea"/>
                <a:ea typeface="+mj-ea"/>
              </a:rPr>
              <a:t>時</a:t>
            </a:r>
            <a:r>
              <a:rPr lang="en-US" altLang="zh-TW" sz="1600" dirty="0">
                <a:latin typeface="+mj-ea"/>
                <a:ea typeface="+mj-ea"/>
              </a:rPr>
              <a:t>30</a:t>
            </a:r>
            <a:r>
              <a:rPr lang="zh-TW" altLang="en-US" sz="1600" dirty="0">
                <a:latin typeface="+mj-ea"/>
                <a:ea typeface="+mj-ea"/>
              </a:rPr>
              <a:t>分至上午</a:t>
            </a:r>
            <a:r>
              <a:rPr lang="en-US" altLang="zh-TW" sz="1600" dirty="0">
                <a:latin typeface="+mj-ea"/>
                <a:ea typeface="+mj-ea"/>
              </a:rPr>
              <a:t>6</a:t>
            </a:r>
            <a:r>
              <a:rPr lang="zh-TW" altLang="en-US" sz="1600" dirty="0">
                <a:latin typeface="+mj-ea"/>
                <a:ea typeface="+mj-ea"/>
              </a:rPr>
              <a:t>時</a:t>
            </a:r>
            <a:r>
              <a:rPr lang="en-US" altLang="zh-TW" sz="1600" dirty="0">
                <a:latin typeface="+mj-ea"/>
                <a:ea typeface="+mj-ea"/>
              </a:rPr>
              <a:t>30</a:t>
            </a:r>
            <a:r>
              <a:rPr lang="zh-TW" altLang="en-US" sz="1600" dirty="0">
                <a:latin typeface="+mj-ea"/>
                <a:ea typeface="+mj-ea"/>
              </a:rPr>
              <a:t>分止、下午</a:t>
            </a:r>
            <a:r>
              <a:rPr lang="en-US" altLang="zh-TW" sz="1600" dirty="0">
                <a:latin typeface="+mj-ea"/>
                <a:ea typeface="+mj-ea"/>
              </a:rPr>
              <a:t>1</a:t>
            </a:r>
            <a:r>
              <a:rPr lang="zh-TW" altLang="en-US" sz="1600" dirty="0">
                <a:latin typeface="+mj-ea"/>
                <a:ea typeface="+mj-ea"/>
              </a:rPr>
              <a:t>時至晚上</a:t>
            </a:r>
            <a:r>
              <a:rPr lang="en-US" altLang="zh-TW" sz="1600" dirty="0">
                <a:latin typeface="+mj-ea"/>
                <a:ea typeface="+mj-ea"/>
              </a:rPr>
              <a:t>8</a:t>
            </a:r>
            <a:r>
              <a:rPr lang="zh-TW" altLang="en-US" sz="1600" dirty="0">
                <a:latin typeface="+mj-ea"/>
                <a:ea typeface="+mj-ea"/>
              </a:rPr>
              <a:t>時</a:t>
            </a:r>
            <a:r>
              <a:rPr lang="en-US" altLang="zh-TW" sz="1600" dirty="0">
                <a:latin typeface="+mj-ea"/>
                <a:ea typeface="+mj-ea"/>
              </a:rPr>
              <a:t>30</a:t>
            </a:r>
            <a:r>
              <a:rPr lang="zh-TW" altLang="en-US" sz="1600" dirty="0">
                <a:latin typeface="+mj-ea"/>
                <a:ea typeface="+mj-ea"/>
              </a:rPr>
              <a:t>分</a:t>
            </a:r>
            <a:r>
              <a:rPr lang="zh-TW" altLang="en-US" sz="1600" dirty="0" smtClean="0">
                <a:latin typeface="+mj-ea"/>
                <a:ea typeface="+mj-ea"/>
              </a:rPr>
              <a:t>止。</a:t>
            </a:r>
            <a:endParaRPr lang="en-US" altLang="zh-TW" sz="1600" dirty="0" smtClean="0">
              <a:latin typeface="+mj-ea"/>
              <a:ea typeface="+mj-ea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TW" altLang="en-US" sz="1600" dirty="0">
                <a:latin typeface="+mj-ea"/>
                <a:ea typeface="+mj-ea"/>
              </a:rPr>
              <a:t>例假日：上午</a:t>
            </a:r>
            <a:r>
              <a:rPr lang="en-US" altLang="zh-TW" sz="1600" dirty="0">
                <a:latin typeface="+mj-ea"/>
                <a:ea typeface="+mj-ea"/>
              </a:rPr>
              <a:t>5</a:t>
            </a:r>
            <a:r>
              <a:rPr lang="zh-TW" altLang="en-US" sz="1600" dirty="0">
                <a:latin typeface="+mj-ea"/>
                <a:ea typeface="+mj-ea"/>
              </a:rPr>
              <a:t>時</a:t>
            </a:r>
            <a:r>
              <a:rPr lang="en-US" altLang="zh-TW" sz="1600" dirty="0">
                <a:latin typeface="+mj-ea"/>
                <a:ea typeface="+mj-ea"/>
              </a:rPr>
              <a:t>30</a:t>
            </a:r>
            <a:r>
              <a:rPr lang="zh-TW" altLang="en-US" sz="1600" dirty="0">
                <a:latin typeface="+mj-ea"/>
                <a:ea typeface="+mj-ea"/>
              </a:rPr>
              <a:t>分至晚上</a:t>
            </a:r>
            <a:r>
              <a:rPr lang="en-US" altLang="zh-TW" sz="1600" dirty="0">
                <a:latin typeface="+mj-ea"/>
                <a:ea typeface="+mj-ea"/>
              </a:rPr>
              <a:t>8</a:t>
            </a:r>
            <a:r>
              <a:rPr lang="zh-TW" altLang="en-US" sz="1600" dirty="0">
                <a:latin typeface="+mj-ea"/>
                <a:ea typeface="+mj-ea"/>
              </a:rPr>
              <a:t>時</a:t>
            </a:r>
            <a:r>
              <a:rPr lang="en-US" altLang="zh-TW" sz="1600" dirty="0">
                <a:latin typeface="+mj-ea"/>
                <a:ea typeface="+mj-ea"/>
              </a:rPr>
              <a:t>30</a:t>
            </a:r>
            <a:r>
              <a:rPr lang="zh-TW" altLang="en-US" sz="1600" dirty="0">
                <a:latin typeface="+mj-ea"/>
                <a:ea typeface="+mj-ea"/>
              </a:rPr>
              <a:t>分</a:t>
            </a:r>
            <a:r>
              <a:rPr lang="zh-TW" altLang="en-US" sz="1600" dirty="0" smtClean="0">
                <a:latin typeface="+mj-ea"/>
                <a:ea typeface="+mj-ea"/>
              </a:rPr>
              <a:t>止。</a:t>
            </a:r>
            <a:endParaRPr lang="en-US" altLang="zh-TW" sz="1600" dirty="0" smtClean="0">
              <a:latin typeface="+mj-ea"/>
              <a:ea typeface="+mj-ea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TW" altLang="en-US" sz="1600" dirty="0">
                <a:latin typeface="+mj-ea"/>
                <a:ea typeface="+mj-ea"/>
              </a:rPr>
              <a:t>停車場、內</a:t>
            </a:r>
            <a:r>
              <a:rPr lang="zh-TW" altLang="en-US" sz="1600" dirty="0" smtClean="0">
                <a:latin typeface="+mj-ea"/>
                <a:ea typeface="+mj-ea"/>
              </a:rPr>
              <a:t>庭教學區域不開放。</a:t>
            </a:r>
          </a:p>
          <a:p>
            <a:pPr eaLnBrk="1" hangingPunct="1"/>
            <a:r>
              <a:rPr lang="zh-TW" altLang="en-US" sz="2000" b="1" u="sng" dirty="0" smtClean="0">
                <a:solidFill>
                  <a:srgbClr val="FF0000"/>
                </a:solidFill>
                <a:latin typeface="+mj-ea"/>
              </a:rPr>
              <a:t>鼓勵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+mj-ea"/>
                <a:ea typeface="+mj-ea"/>
              </a:rPr>
              <a:t>家長於</a:t>
            </a:r>
            <a:r>
              <a:rPr lang="zh-TW" altLang="en-US" sz="2000" b="1" u="sng" dirty="0">
                <a:solidFill>
                  <a:srgbClr val="FF0000"/>
                </a:solidFill>
                <a:latin typeface="+mj-ea"/>
                <a:ea typeface="+mj-ea"/>
              </a:rPr>
              <a:t>大勇國小田徑場開放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+mj-ea"/>
                <a:ea typeface="+mj-ea"/>
              </a:rPr>
              <a:t>時間可多帶孩子來學校運動，以培養健康之體魄並增進親子關係。</a:t>
            </a:r>
            <a:endParaRPr lang="zh-TW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7659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行政業務報告－輔導室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輔導組</a:t>
            </a:r>
            <a:r>
              <a:rPr lang="en-US" altLang="zh-TW" dirty="0" smtClean="0"/>
              <a:t>-</a:t>
            </a:r>
            <a:r>
              <a:rPr lang="zh-TW" altLang="en-US" dirty="0" smtClean="0"/>
              <a:t>陳興國老師</a:t>
            </a:r>
            <a:endParaRPr lang="en-US" altLang="zh-TW" dirty="0"/>
          </a:p>
          <a:p>
            <a:pPr lvl="1"/>
            <a:r>
              <a:rPr lang="zh-TW" altLang="en-US" dirty="0"/>
              <a:t>學生輔導諮商與個案研究。</a:t>
            </a:r>
          </a:p>
          <a:p>
            <a:pPr lvl="1"/>
            <a:r>
              <a:rPr lang="zh-TW" altLang="en-US" dirty="0"/>
              <a:t>提供教師及家長輔導專業諮詢服務。</a:t>
            </a:r>
            <a:endParaRPr lang="en-US" altLang="zh-TW" dirty="0"/>
          </a:p>
          <a:p>
            <a:pPr lvl="1"/>
            <a:r>
              <a:rPr lang="zh-TW" altLang="en-US" dirty="0"/>
              <a:t>辦理學習扶助業務。	</a:t>
            </a:r>
          </a:p>
          <a:p>
            <a:r>
              <a:rPr lang="zh-TW" altLang="en-US" dirty="0"/>
              <a:t>資料組</a:t>
            </a:r>
            <a:r>
              <a:rPr lang="en-US" altLang="zh-TW" dirty="0"/>
              <a:t>-</a:t>
            </a:r>
            <a:r>
              <a:rPr lang="zh-TW" altLang="en-US" dirty="0"/>
              <a:t>張郁玲老師</a:t>
            </a:r>
            <a:endParaRPr lang="en-US" altLang="zh-TW" dirty="0"/>
          </a:p>
          <a:p>
            <a:pPr lvl="1"/>
            <a:r>
              <a:rPr lang="zh-TW" altLang="zh-TW" dirty="0"/>
              <a:t>學生輔導資料之蒐集、整理分析保管轉移。 </a:t>
            </a:r>
            <a:endParaRPr lang="en-US" altLang="zh-TW" dirty="0"/>
          </a:p>
          <a:p>
            <a:pPr lvl="1"/>
            <a:r>
              <a:rPr lang="zh-TW" altLang="zh-TW" dirty="0"/>
              <a:t>實施學生智力、性向人格等測驗。</a:t>
            </a:r>
            <a:endParaRPr lang="en-US" altLang="zh-TW" dirty="0"/>
          </a:p>
          <a:p>
            <a:pPr lvl="1"/>
            <a:r>
              <a:rPr lang="zh-TW" altLang="zh-TW" dirty="0"/>
              <a:t>輔導刊物－星兒傳說 。</a:t>
            </a:r>
            <a:endParaRPr lang="en-US" altLang="zh-TW" dirty="0"/>
          </a:p>
          <a:p>
            <a:pPr lvl="1"/>
            <a:r>
              <a:rPr lang="zh-TW" altLang="zh-TW" dirty="0"/>
              <a:t>校園志工管理。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9268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行政業務報告－輔導室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特教組</a:t>
            </a:r>
            <a:r>
              <a:rPr lang="en-US" altLang="zh-TW" dirty="0" smtClean="0"/>
              <a:t>-</a:t>
            </a:r>
            <a:r>
              <a:rPr lang="zh-TW" altLang="en-US" dirty="0"/>
              <a:t>曾</a:t>
            </a:r>
            <a:r>
              <a:rPr lang="zh-TW" altLang="en-US" dirty="0" smtClean="0"/>
              <a:t>紀瑋老師</a:t>
            </a:r>
            <a:endParaRPr lang="en-US" altLang="zh-TW" dirty="0"/>
          </a:p>
          <a:p>
            <a:pPr lvl="1"/>
            <a:r>
              <a:rPr lang="zh-TW" altLang="zh-TW" dirty="0"/>
              <a:t>身心障礙學生安置輔導及個案管理</a:t>
            </a:r>
          </a:p>
          <a:p>
            <a:pPr lvl="1"/>
            <a:r>
              <a:rPr lang="zh-TW" altLang="zh-TW" dirty="0"/>
              <a:t>甄選鑑定及安置各類資賦優異學生</a:t>
            </a:r>
          </a:p>
          <a:p>
            <a:pPr lvl="1"/>
            <a:r>
              <a:rPr lang="zh-TW" altLang="zh-TW" dirty="0"/>
              <a:t>辦理特殊教育師資研究及輔導工作</a:t>
            </a:r>
          </a:p>
          <a:p>
            <a:pPr lvl="1"/>
            <a:r>
              <a:rPr lang="zh-TW" altLang="zh-TW" dirty="0"/>
              <a:t>督導個別化教學方案實施</a:t>
            </a:r>
          </a:p>
          <a:p>
            <a:r>
              <a:rPr lang="zh-TW" altLang="en-US" dirty="0"/>
              <a:t>專輔教師－林恩雨、連爾</a:t>
            </a:r>
            <a:r>
              <a:rPr lang="zh-TW" altLang="en-US" dirty="0" smtClean="0"/>
              <a:t>凝 </a:t>
            </a:r>
            <a:r>
              <a:rPr lang="zh-TW" altLang="en-US" dirty="0"/>
              <a:t>老師</a:t>
            </a:r>
            <a:endParaRPr lang="en-US" altLang="zh-TW" dirty="0"/>
          </a:p>
          <a:p>
            <a:r>
              <a:rPr lang="zh-TW" altLang="en-US" dirty="0"/>
              <a:t>專輔人員－陳慧慈 心理師</a:t>
            </a:r>
          </a:p>
        </p:txBody>
      </p:sp>
    </p:spTree>
    <p:extLst>
      <p:ext uri="{BB962C8B-B14F-4D97-AF65-F5344CB8AC3E}">
        <p14:creationId xmlns:p14="http://schemas.microsoft.com/office/powerpoint/2010/main" val="2886539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cs typeface="+mj-cs"/>
              </a:rPr>
              <a:t>行政業務報告－輔導室</a:t>
            </a:r>
          </a:p>
        </p:txBody>
      </p:sp>
      <p:sp>
        <p:nvSpPr>
          <p:cNvPr id="56322" name="內容版面配置區 2"/>
          <p:cNvSpPr>
            <a:spLocks noGrp="1"/>
          </p:cNvSpPr>
          <p:nvPr>
            <p:ph idx="1"/>
          </p:nvPr>
        </p:nvSpPr>
        <p:spPr>
          <a:xfrm>
            <a:off x="297868" y="1700808"/>
            <a:ext cx="8846132" cy="396044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sz="2800" dirty="0" smtClean="0">
                <a:latin typeface="+mn-ea"/>
                <a:ea typeface="+mn-ea"/>
              </a:rPr>
              <a:t>111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學年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度上學期班級親師座談會定於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111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9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13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日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2800" smtClean="0">
                <a:solidFill>
                  <a:schemeClr val="tx1"/>
                </a:solidFill>
                <a:latin typeface="+mn-ea"/>
                <a:ea typeface="+mn-ea"/>
              </a:rPr>
              <a:t>二</a:t>
            </a:r>
            <a:r>
              <a:rPr lang="en-US" altLang="zh-TW" sz="280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晚上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7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時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30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分至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8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時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30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分於各班教室辦理。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「成人暨外籍配偶基本教育研習班」於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9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12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日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18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40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於校史室開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班。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ea"/>
              </a:rPr>
              <a:t>辦理「</a:t>
            </a:r>
            <a:r>
              <a:rPr lang="zh-TW" altLang="zh-TW" sz="2800" dirty="0">
                <a:solidFill>
                  <a:schemeClr val="tx1"/>
                </a:solidFill>
                <a:latin typeface="+mj-ea"/>
              </a:rPr>
              <a:t>學習扶助」</a:t>
            </a:r>
            <a:r>
              <a:rPr lang="zh-TW" altLang="en-US" sz="2800" dirty="0">
                <a:solidFill>
                  <a:schemeClr val="tx1"/>
                </a:solidFill>
                <a:latin typeface="+mj-ea"/>
              </a:rPr>
              <a:t>，</a:t>
            </a:r>
            <a:r>
              <a:rPr lang="zh-TW" altLang="en-US" sz="2800" dirty="0">
                <a:latin typeface="+mj-ea"/>
              </a:rPr>
              <a:t>配合</a:t>
            </a:r>
            <a:r>
              <a:rPr lang="en-US" altLang="zh-TW" sz="2800" dirty="0">
                <a:latin typeface="+mj-ea"/>
              </a:rPr>
              <a:t>12</a:t>
            </a:r>
            <a:r>
              <a:rPr lang="zh-TW" altLang="en-US" sz="2800" dirty="0">
                <a:latin typeface="+mj-ea"/>
              </a:rPr>
              <a:t>年國民基本教育，鞏固學生基本學力，扶助每一位學習低成就學生，並追蹤學習成效。</a:t>
            </a:r>
            <a:endParaRPr lang="zh-TW" altLang="en-US" sz="2800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TW" sz="2800" dirty="0"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zh-TW" altLang="en-US" sz="2800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TW" sz="3000" dirty="0">
              <a:latin typeface="微軟正黑體"/>
              <a:ea typeface="微軟正黑體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AA2542-84C3-4BA7-9EDA-134BF76E8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23" y="4591345"/>
            <a:ext cx="3293877" cy="2266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042989" y="1268413"/>
            <a:ext cx="4177083" cy="374491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zh-TW" altLang="en-US" sz="8800" dirty="0">
                <a:solidFill>
                  <a:srgbClr val="200DA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</a:rPr>
              <a:t>校 長</a:t>
            </a:r>
            <a:endParaRPr lang="en-US" altLang="zh-TW" sz="8800" dirty="0">
              <a:solidFill>
                <a:srgbClr val="200DA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/>
              <a:ea typeface="微軟正黑體"/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  <a:defRPr/>
            </a:pPr>
            <a:r>
              <a:rPr lang="zh-TW" altLang="en-US" sz="10000" b="1" dirty="0" smtClean="0">
                <a:solidFill>
                  <a:srgbClr val="200DA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謝繼仁</a:t>
            </a:r>
            <a:endParaRPr lang="en-US" altLang="zh-TW" sz="10000" b="1" dirty="0">
              <a:solidFill>
                <a:srgbClr val="200DA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r" eaLnBrk="1" hangingPunct="1">
              <a:lnSpc>
                <a:spcPct val="100000"/>
              </a:lnSpc>
              <a:buFontTx/>
              <a:buNone/>
              <a:defRPr/>
            </a:pPr>
            <a:endParaRPr lang="zh-TW" altLang="en-US" sz="9600" dirty="0">
              <a:effectLst>
                <a:outerShdw blurRad="38100" dist="38100" dir="2700000" algn="tl">
                  <a:srgbClr val="C0C0C0"/>
                </a:outerShdw>
              </a:effectLst>
              <a:latin typeface="微軟正黑體"/>
              <a:ea typeface="微軟正黑體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80" y="1262739"/>
            <a:ext cx="3622091" cy="48283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467544" y="21933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cs typeface="+mj-cs"/>
              </a:rPr>
              <a:t>行政業務報告－輔導室</a:t>
            </a:r>
          </a:p>
        </p:txBody>
      </p:sp>
      <p:sp>
        <p:nvSpPr>
          <p:cNvPr id="57346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89654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TW" altLang="en-US" sz="2800" dirty="0">
                <a:latin typeface="+mj-ea"/>
              </a:rPr>
              <a:t>「身心障礙學生」、「學習障礙與情緒障礙學生」鑑定與安置於每學期依公文期程辦理。</a:t>
            </a:r>
            <a:endParaRPr lang="en-US" altLang="zh-TW" sz="2800" dirty="0"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>
                <a:latin typeface="微軟正黑體"/>
                <a:ea typeface="微軟正黑體"/>
              </a:rPr>
              <a:t>輔導刊物－星兒傳說</a:t>
            </a:r>
            <a:r>
              <a:rPr lang="zh-TW" altLang="en-US" sz="2800" dirty="0" smtClean="0">
                <a:latin typeface="微軟正黑體"/>
                <a:ea typeface="微軟正黑體"/>
              </a:rPr>
              <a:t>，預定於</a:t>
            </a:r>
            <a:r>
              <a:rPr lang="zh-TW" altLang="en-US" sz="2800" dirty="0">
                <a:latin typeface="微軟正黑體"/>
                <a:ea typeface="微軟正黑體"/>
              </a:rPr>
              <a:t>每年</a:t>
            </a:r>
            <a:r>
              <a:rPr lang="en-US" altLang="zh-TW" sz="2800" dirty="0">
                <a:latin typeface="微軟正黑體"/>
                <a:ea typeface="微軟正黑體"/>
              </a:rPr>
              <a:t>1</a:t>
            </a:r>
            <a:r>
              <a:rPr lang="zh-TW" altLang="en-US" sz="2800" dirty="0">
                <a:latin typeface="微軟正黑體"/>
                <a:ea typeface="微軟正黑體"/>
              </a:rPr>
              <a:t>月</a:t>
            </a:r>
            <a:r>
              <a:rPr lang="zh-TW" altLang="en-US" sz="2800" dirty="0">
                <a:latin typeface="新細明體" charset="-120"/>
                <a:ea typeface="微軟正黑體"/>
              </a:rPr>
              <a:t>、</a:t>
            </a:r>
            <a:r>
              <a:rPr lang="en-US" altLang="zh-TW" sz="2800" dirty="0">
                <a:latin typeface="微軟正黑體"/>
                <a:ea typeface="微軟正黑體"/>
              </a:rPr>
              <a:t>4</a:t>
            </a:r>
            <a:r>
              <a:rPr lang="zh-TW" altLang="en-US" sz="2800" dirty="0">
                <a:latin typeface="微軟正黑體"/>
                <a:ea typeface="微軟正黑體"/>
              </a:rPr>
              <a:t>月</a:t>
            </a:r>
            <a:r>
              <a:rPr lang="zh-TW" altLang="en-US" sz="2800" dirty="0">
                <a:latin typeface="新細明體" charset="-120"/>
                <a:ea typeface="微軟正黑體"/>
              </a:rPr>
              <a:t>、</a:t>
            </a:r>
            <a:r>
              <a:rPr lang="en-US" altLang="zh-TW" sz="2800" dirty="0">
                <a:latin typeface="微軟正黑體"/>
                <a:ea typeface="微軟正黑體"/>
              </a:rPr>
              <a:t>6</a:t>
            </a:r>
            <a:r>
              <a:rPr lang="zh-TW" altLang="en-US" sz="2800" dirty="0">
                <a:latin typeface="微軟正黑體"/>
                <a:ea typeface="微軟正黑體"/>
              </a:rPr>
              <a:t>月</a:t>
            </a:r>
            <a:r>
              <a:rPr lang="zh-TW" altLang="en-US" sz="2800" dirty="0">
                <a:latin typeface="新細明體" charset="-120"/>
                <a:ea typeface="微軟正黑體"/>
              </a:rPr>
              <a:t>、</a:t>
            </a:r>
            <a:r>
              <a:rPr lang="en-US" altLang="zh-TW" sz="2800" dirty="0">
                <a:latin typeface="微軟正黑體"/>
                <a:ea typeface="微軟正黑體"/>
              </a:rPr>
              <a:t>11</a:t>
            </a:r>
            <a:r>
              <a:rPr lang="zh-TW" altLang="en-US" sz="2800" dirty="0">
                <a:latin typeface="微軟正黑體"/>
                <a:ea typeface="微軟正黑體"/>
              </a:rPr>
              <a:t>月出刊。</a:t>
            </a:r>
            <a:endParaRPr lang="en-US" altLang="zh-TW" sz="2800" dirty="0"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>
                <a:latin typeface="+mj-ea"/>
              </a:rPr>
              <a:t>輔導室目前有專任輔導</a:t>
            </a:r>
            <a:r>
              <a:rPr lang="zh-TW" altLang="en-US" sz="2800" dirty="0" smtClean="0">
                <a:latin typeface="+mj-ea"/>
              </a:rPr>
              <a:t>老師兩位</a:t>
            </a:r>
            <a:r>
              <a:rPr lang="zh-TW" altLang="en-US" sz="2800" dirty="0">
                <a:latin typeface="+mj-ea"/>
              </a:rPr>
              <a:t>及駐校專輔人員一名</a:t>
            </a:r>
            <a:r>
              <a:rPr lang="en-US" altLang="zh-TW" sz="2800" dirty="0">
                <a:latin typeface="+mj-ea"/>
              </a:rPr>
              <a:t>(</a:t>
            </a:r>
            <a:r>
              <a:rPr lang="zh-TW" altLang="en-US" sz="2800" dirty="0">
                <a:latin typeface="+mj-ea"/>
              </a:rPr>
              <a:t>諮商心理師</a:t>
            </a:r>
            <a:r>
              <a:rPr lang="en-US" altLang="zh-TW" sz="2800" dirty="0">
                <a:latin typeface="+mj-ea"/>
              </a:rPr>
              <a:t>)</a:t>
            </a:r>
            <a:r>
              <a:rPr lang="zh-TW" altLang="en-US" sz="2800" dirty="0">
                <a:latin typeface="+mj-ea"/>
              </a:rPr>
              <a:t>，依個別學生需求進行小團體輔導、個別輔導。家長如有關於學生之學習輔導方面問題亦可提供諮詢。</a:t>
            </a:r>
            <a:endParaRPr lang="en-US" altLang="zh-TW" sz="2800" dirty="0">
              <a:latin typeface="+mj-ea"/>
            </a:endParaRPr>
          </a:p>
          <a:p>
            <a:pPr eaLnBrk="1" hangingPunct="1">
              <a:lnSpc>
                <a:spcPct val="100000"/>
              </a:lnSpc>
            </a:pPr>
            <a:r>
              <a:rPr lang="zh-TW" altLang="en-US" sz="2800" dirty="0">
                <a:latin typeface="+mj-ea"/>
                <a:ea typeface="+mj-ea"/>
              </a:rPr>
              <a:t>開學後將進行志工意願調查，歡迎各位家長加入大勇志工團隊。</a:t>
            </a:r>
            <a:endParaRPr lang="en-US" altLang="zh-TW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0520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13800" dirty="0">
                <a:cs typeface="+mj-cs"/>
              </a:rPr>
              <a:t>綜合座談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13800" dirty="0">
                <a:cs typeface="+mj-cs"/>
              </a:rPr>
              <a:t>散  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4752528" cy="40322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zh-TW" altLang="en-US" sz="8800" dirty="0">
                <a:solidFill>
                  <a:srgbClr val="200DA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</a:rPr>
              <a:t>家長</a:t>
            </a:r>
            <a:r>
              <a:rPr lang="zh-TW" altLang="en-US" sz="8800" dirty="0" smtClean="0">
                <a:solidFill>
                  <a:srgbClr val="200DA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</a:rPr>
              <a:t>會長</a:t>
            </a:r>
            <a:endParaRPr lang="en-US" altLang="zh-TW" sz="8800" dirty="0" smtClean="0">
              <a:solidFill>
                <a:srgbClr val="200DA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/>
              <a:ea typeface="微軟正黑體"/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zh-TW" altLang="en-US" sz="10000" b="1" dirty="0" smtClean="0">
                <a:solidFill>
                  <a:srgbClr val="200DA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呂俊德</a:t>
            </a:r>
            <a:endParaRPr lang="en-US" altLang="zh-TW" sz="10000" b="1" dirty="0">
              <a:solidFill>
                <a:srgbClr val="200DA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  <a:defRPr/>
            </a:pPr>
            <a:endParaRPr lang="en-US" altLang="zh-TW" sz="12000" b="1" dirty="0">
              <a:solidFill>
                <a:srgbClr val="200DA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r" eaLnBrk="1" hangingPunct="1">
              <a:lnSpc>
                <a:spcPct val="100000"/>
              </a:lnSpc>
              <a:buFontTx/>
              <a:buNone/>
              <a:defRPr/>
            </a:pPr>
            <a:endParaRPr lang="zh-TW" altLang="en-US" sz="12000" dirty="0">
              <a:effectLst>
                <a:outerShdw blurRad="38100" dist="38100" dir="2700000" algn="tl">
                  <a:srgbClr val="C0C0C0"/>
                </a:outerShdw>
              </a:effectLst>
              <a:latin typeface="微軟正黑體"/>
              <a:ea typeface="微軟正黑體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18704"/>
            <a:ext cx="3600400" cy="48005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行政業務報告－教務處</a:t>
            </a:r>
            <a:endParaRPr lang="zh-TW" dirty="0">
              <a:solidFill>
                <a:srgbClr val="FFFF00"/>
              </a:solidFill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684213" y="1412875"/>
            <a:ext cx="8135937" cy="50403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zh-TW" altLang="en-US" sz="2800" dirty="0"/>
              <a:t>班級數：</a:t>
            </a:r>
            <a:r>
              <a:rPr lang="en-US" altLang="zh-TW" sz="2800" dirty="0" smtClean="0"/>
              <a:t>70</a:t>
            </a:r>
            <a:r>
              <a:rPr lang="zh-TW" altLang="en-US" sz="2800" dirty="0" smtClean="0"/>
              <a:t>班</a:t>
            </a:r>
            <a:r>
              <a:rPr lang="zh-TW" altLang="en-US" sz="2800" dirty="0"/>
              <a:t>（含體育班</a:t>
            </a:r>
            <a:r>
              <a:rPr lang="en-US" altLang="zh-TW" sz="2800" dirty="0"/>
              <a:t>2</a:t>
            </a:r>
            <a:r>
              <a:rPr lang="zh-TW" altLang="en-US" sz="2800" dirty="0"/>
              <a:t>班）、資源班</a:t>
            </a:r>
            <a:r>
              <a:rPr lang="en-US" altLang="zh-TW" sz="2800" dirty="0"/>
              <a:t>2</a:t>
            </a:r>
            <a:r>
              <a:rPr lang="zh-TW" altLang="en-US" sz="2800" dirty="0"/>
              <a:t>班</a:t>
            </a:r>
            <a:endParaRPr lang="en-US" altLang="zh-TW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dirty="0"/>
              <a:t>                    一年級：</a:t>
            </a:r>
            <a:r>
              <a:rPr lang="en-US" altLang="zh-TW" sz="2800" dirty="0" smtClean="0"/>
              <a:t>11</a:t>
            </a:r>
            <a:r>
              <a:rPr lang="zh-TW" altLang="en-US" sz="2800" dirty="0" smtClean="0"/>
              <a:t>班</a:t>
            </a:r>
            <a:r>
              <a:rPr lang="zh-TW" altLang="en-US" sz="2800" dirty="0"/>
              <a:t>、二年級：</a:t>
            </a:r>
            <a:r>
              <a:rPr lang="en-US" altLang="zh-TW" sz="2800" dirty="0" smtClean="0"/>
              <a:t>11</a:t>
            </a:r>
            <a:r>
              <a:rPr lang="zh-TW" altLang="en-US" sz="2800" dirty="0" smtClean="0"/>
              <a:t>班</a:t>
            </a:r>
            <a:endParaRPr lang="en-US" altLang="zh-TW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dirty="0"/>
              <a:t>                    三年級：</a:t>
            </a:r>
            <a:r>
              <a:rPr lang="en-US" altLang="zh-TW" sz="2800" dirty="0" smtClean="0"/>
              <a:t>11</a:t>
            </a:r>
            <a:r>
              <a:rPr lang="zh-TW" altLang="en-US" sz="2800" dirty="0" smtClean="0"/>
              <a:t>班</a:t>
            </a:r>
            <a:r>
              <a:rPr lang="zh-TW" altLang="en-US" sz="2800" dirty="0"/>
              <a:t>、四年級：</a:t>
            </a:r>
            <a:r>
              <a:rPr lang="en-US" altLang="zh-TW" sz="2800" dirty="0" smtClean="0"/>
              <a:t>12</a:t>
            </a:r>
            <a:r>
              <a:rPr lang="zh-TW" altLang="en-US" sz="2800" dirty="0" smtClean="0"/>
              <a:t>班</a:t>
            </a:r>
            <a:endParaRPr lang="en-US" altLang="zh-TW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dirty="0"/>
              <a:t>                    五年級：</a:t>
            </a:r>
            <a:r>
              <a:rPr lang="en-US" altLang="zh-TW" sz="2800" dirty="0" smtClean="0"/>
              <a:t>13</a:t>
            </a:r>
            <a:r>
              <a:rPr lang="zh-TW" altLang="en-US" sz="2800" dirty="0" smtClean="0"/>
              <a:t>班</a:t>
            </a:r>
            <a:r>
              <a:rPr lang="zh-TW" altLang="en-US" sz="2800" dirty="0"/>
              <a:t>、六年級：</a:t>
            </a:r>
            <a:r>
              <a:rPr lang="en-US" altLang="zh-TW" sz="2800" dirty="0" smtClean="0"/>
              <a:t>12</a:t>
            </a:r>
            <a:r>
              <a:rPr lang="zh-TW" altLang="en-US" sz="2800" dirty="0" smtClean="0"/>
              <a:t>班</a:t>
            </a:r>
            <a:endParaRPr lang="en-US" altLang="zh-TW" sz="2800" dirty="0"/>
          </a:p>
          <a:p>
            <a:pPr eaLnBrk="1" hangingPunct="1">
              <a:defRPr/>
            </a:pPr>
            <a:r>
              <a:rPr lang="zh-TW" altLang="en-US" sz="2800" dirty="0"/>
              <a:t>學生數：</a:t>
            </a:r>
            <a:r>
              <a:rPr lang="zh-TW" altLang="en-US" sz="2800" dirty="0" smtClean="0"/>
              <a:t>男</a:t>
            </a:r>
            <a:r>
              <a:rPr lang="en-US" altLang="zh-TW" sz="2800" dirty="0" smtClean="0"/>
              <a:t>1129</a:t>
            </a:r>
            <a:r>
              <a:rPr lang="zh-TW" altLang="en-US" sz="2800" dirty="0" smtClean="0"/>
              <a:t>人</a:t>
            </a:r>
            <a:r>
              <a:rPr lang="zh-TW" altLang="en-US" sz="2800" dirty="0"/>
              <a:t>、</a:t>
            </a:r>
            <a:r>
              <a:rPr lang="zh-TW" altLang="en-US" sz="2800" dirty="0" smtClean="0"/>
              <a:t>女</a:t>
            </a:r>
            <a:r>
              <a:rPr lang="en-US" altLang="zh-TW" sz="2800" dirty="0" smtClean="0"/>
              <a:t>926</a:t>
            </a:r>
            <a:r>
              <a:rPr lang="zh-TW" altLang="en-US" sz="2800" dirty="0" smtClean="0"/>
              <a:t>人  合計</a:t>
            </a:r>
            <a:r>
              <a:rPr lang="en-US" altLang="zh-TW" sz="2800" dirty="0" smtClean="0"/>
              <a:t>2055</a:t>
            </a:r>
            <a:r>
              <a:rPr lang="zh-TW" altLang="en-US" sz="2800" dirty="0" smtClean="0"/>
              <a:t>人</a:t>
            </a:r>
            <a:endParaRPr lang="en-US" altLang="zh-TW" sz="2800" dirty="0"/>
          </a:p>
          <a:p>
            <a:pPr eaLnBrk="1" hangingPunct="1">
              <a:defRPr/>
            </a:pPr>
            <a:r>
              <a:rPr lang="zh-TW" altLang="en-US" sz="2800" dirty="0"/>
              <a:t>教師數：</a:t>
            </a:r>
            <a:r>
              <a:rPr lang="en-US" altLang="zh-TW" sz="2800" dirty="0"/>
              <a:t>117</a:t>
            </a:r>
            <a:r>
              <a:rPr lang="zh-TW" altLang="en-US" sz="2800" dirty="0"/>
              <a:t>人</a:t>
            </a:r>
            <a:endParaRPr lang="en-US" altLang="zh-TW" sz="2800" dirty="0"/>
          </a:p>
          <a:p>
            <a:pPr eaLnBrk="1" hangingPunct="1">
              <a:defRPr/>
            </a:pPr>
            <a:r>
              <a:rPr lang="zh-TW" altLang="en-US" sz="2800" dirty="0"/>
              <a:t>職員數：</a:t>
            </a:r>
            <a:r>
              <a:rPr lang="en-US" altLang="zh-TW" sz="2800" dirty="0"/>
              <a:t>5</a:t>
            </a:r>
            <a:r>
              <a:rPr lang="zh-TW" altLang="en-US" sz="2800" dirty="0"/>
              <a:t>人</a:t>
            </a:r>
            <a:r>
              <a:rPr lang="en-US" altLang="zh-TW" sz="2800" dirty="0"/>
              <a:t>(</a:t>
            </a:r>
            <a:r>
              <a:rPr lang="zh-TW" altLang="en-US" sz="2600" dirty="0"/>
              <a:t>人事主任、 會計主任、幹事、護理師</a:t>
            </a:r>
            <a:r>
              <a:rPr lang="en-US" altLang="zh-TW" sz="2600" dirty="0"/>
              <a:t>*2</a:t>
            </a:r>
            <a:r>
              <a:rPr lang="en-US" altLang="zh-TW" sz="2800" dirty="0"/>
              <a:t>)</a:t>
            </a:r>
          </a:p>
          <a:p>
            <a:pPr eaLnBrk="1" hangingPunct="1">
              <a:defRPr/>
            </a:pPr>
            <a:r>
              <a:rPr lang="zh-TW" altLang="en-US" sz="2800" dirty="0"/>
              <a:t>工友：</a:t>
            </a:r>
            <a:r>
              <a:rPr lang="en-US" altLang="zh-TW" sz="2800" dirty="0"/>
              <a:t>1</a:t>
            </a:r>
            <a:r>
              <a:rPr lang="zh-TW" altLang="en-US" sz="2800" dirty="0"/>
              <a:t>人    技工：</a:t>
            </a:r>
            <a:r>
              <a:rPr lang="en-US" altLang="zh-TW" sz="2800" dirty="0"/>
              <a:t>1</a:t>
            </a:r>
            <a:r>
              <a:rPr lang="zh-TW" altLang="en-US" sz="2800" dirty="0"/>
              <a:t>人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9181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MGP08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68638"/>
            <a:ext cx="31686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67400" y="4221163"/>
            <a:ext cx="2233613" cy="1439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棒球隊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</a:endParaRPr>
          </a:p>
          <a:p>
            <a:pPr algn="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打擊練習場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8889" y="188913"/>
            <a:ext cx="7124700" cy="719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行政業務報告－教務處</a:t>
            </a:r>
            <a:endParaRPr lang="zh-TW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288" y="1557338"/>
            <a:ext cx="647700" cy="431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zh-TW">
                <a:solidFill>
                  <a:srgbClr val="FF0000"/>
                </a:solidFill>
              </a:rPr>
              <a:t>校門</a:t>
            </a:r>
          </a:p>
        </p:txBody>
      </p:sp>
      <p:sp>
        <p:nvSpPr>
          <p:cNvPr id="4" name="矩形 3"/>
          <p:cNvSpPr/>
          <p:nvPr/>
        </p:nvSpPr>
        <p:spPr>
          <a:xfrm>
            <a:off x="539750" y="549275"/>
            <a:ext cx="7143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750" y="2133600"/>
            <a:ext cx="71438" cy="1366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11188" y="2349500"/>
            <a:ext cx="360362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4213" y="908050"/>
            <a:ext cx="7912100" cy="136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2275" y="2349500"/>
            <a:ext cx="3743325" cy="719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尊師樓</a:t>
            </a:r>
          </a:p>
        </p:txBody>
      </p:sp>
      <p:sp>
        <p:nvSpPr>
          <p:cNvPr id="9" name="矩形 8"/>
          <p:cNvSpPr/>
          <p:nvPr/>
        </p:nvSpPr>
        <p:spPr>
          <a:xfrm>
            <a:off x="4859338" y="2349500"/>
            <a:ext cx="3744912" cy="719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550" y="5589588"/>
            <a:ext cx="3887788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友愛樓</a:t>
            </a:r>
          </a:p>
        </p:txBody>
      </p:sp>
      <p:sp>
        <p:nvSpPr>
          <p:cNvPr id="11" name="矩形 10"/>
          <p:cNvSpPr/>
          <p:nvPr/>
        </p:nvSpPr>
        <p:spPr>
          <a:xfrm>
            <a:off x="1258888" y="3068638"/>
            <a:ext cx="649287" cy="2520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勤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學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樓</a:t>
            </a:r>
          </a:p>
        </p:txBody>
      </p:sp>
      <p:sp>
        <p:nvSpPr>
          <p:cNvPr id="12" name="矩形 11"/>
          <p:cNvSpPr/>
          <p:nvPr/>
        </p:nvSpPr>
        <p:spPr>
          <a:xfrm>
            <a:off x="4859338" y="3068638"/>
            <a:ext cx="720725" cy="2952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孝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順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樓</a:t>
            </a:r>
          </a:p>
        </p:txBody>
      </p:sp>
      <p:sp>
        <p:nvSpPr>
          <p:cNvPr id="13" name="矩形 12"/>
          <p:cNvSpPr/>
          <p:nvPr/>
        </p:nvSpPr>
        <p:spPr>
          <a:xfrm>
            <a:off x="5867400" y="3068638"/>
            <a:ext cx="792163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867400" y="3500438"/>
            <a:ext cx="792163" cy="1800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</a:rPr>
              <a:t>1F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</a:rPr>
              <a:t>圖書室</a:t>
            </a:r>
            <a:endParaRPr lang="en-US" altLang="zh-TW" sz="1400" b="1" dirty="0">
              <a:solidFill>
                <a:schemeClr val="tx1"/>
              </a:solidFill>
              <a:latin typeface="微軟正黑體" pitchFamily="34" charset="-120"/>
            </a:endParaRPr>
          </a:p>
          <a:p>
            <a:pPr algn="ctr" eaLnBrk="1" hangingPunct="1"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微軟正黑體" pitchFamily="34" charset="-120"/>
              </a:rPr>
              <a:t>3F</a:t>
            </a:r>
            <a:r>
              <a:rPr lang="zh-TW" altLang="en-US" sz="1400" b="1" dirty="0">
                <a:solidFill>
                  <a:schemeClr val="tx1"/>
                </a:solidFill>
                <a:latin typeface="微軟正黑體" pitchFamily="34" charset="-120"/>
              </a:rPr>
              <a:t>視聽教室</a:t>
            </a:r>
          </a:p>
        </p:txBody>
      </p:sp>
      <p:sp>
        <p:nvSpPr>
          <p:cNvPr id="16" name="矩形 15"/>
          <p:cNvSpPr/>
          <p:nvPr/>
        </p:nvSpPr>
        <p:spPr>
          <a:xfrm>
            <a:off x="7380288" y="3068638"/>
            <a:ext cx="576262" cy="1152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輔導室</a:t>
            </a:r>
          </a:p>
        </p:txBody>
      </p:sp>
      <p:sp>
        <p:nvSpPr>
          <p:cNvPr id="17" name="矩形 16"/>
          <p:cNvSpPr/>
          <p:nvPr/>
        </p:nvSpPr>
        <p:spPr>
          <a:xfrm>
            <a:off x="7524750" y="1125538"/>
            <a:ext cx="1150938" cy="1150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校史室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</a:rPr>
              <a:t>校長室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</a:endParaRPr>
          </a:p>
          <a:p>
            <a:pPr algn="ctr" eaLnBrk="1" hangingPunct="1">
              <a:defRPr/>
            </a:pPr>
            <a:endParaRPr lang="zh-TW" altLang="en-US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27538" y="1052513"/>
            <a:ext cx="792162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latin typeface="微軟正黑體" pitchFamily="34" charset="-120"/>
              </a:rPr>
              <a:t>司令台</a:t>
            </a:r>
          </a:p>
        </p:txBody>
      </p:sp>
      <p:sp>
        <p:nvSpPr>
          <p:cNvPr id="19" name="矩形 18"/>
          <p:cNvSpPr/>
          <p:nvPr/>
        </p:nvSpPr>
        <p:spPr>
          <a:xfrm>
            <a:off x="1979613" y="1052513"/>
            <a:ext cx="144462" cy="1008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68313" y="3500438"/>
            <a:ext cx="790575" cy="7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659563" y="3500438"/>
            <a:ext cx="720725" cy="720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191" name="文字方塊 21"/>
          <p:cNvSpPr txBox="1">
            <a:spLocks noChangeArrowheads="1"/>
          </p:cNvSpPr>
          <p:nvPr/>
        </p:nvSpPr>
        <p:spPr bwMode="auto">
          <a:xfrm>
            <a:off x="627063" y="2074863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4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chemeClr val="tx1"/>
                </a:solidFill>
              </a:rPr>
              <a:t>警衛室</a:t>
            </a:r>
          </a:p>
        </p:txBody>
      </p:sp>
      <p:sp>
        <p:nvSpPr>
          <p:cNvPr id="23" name="矩形 22"/>
          <p:cNvSpPr/>
          <p:nvPr/>
        </p:nvSpPr>
        <p:spPr>
          <a:xfrm>
            <a:off x="4500563" y="4292600"/>
            <a:ext cx="287337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193" name="文字方塊 23"/>
          <p:cNvSpPr txBox="1">
            <a:spLocks noChangeArrowheads="1"/>
          </p:cNvSpPr>
          <p:nvPr/>
        </p:nvSpPr>
        <p:spPr bwMode="auto">
          <a:xfrm>
            <a:off x="4427538" y="3933825"/>
            <a:ext cx="360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4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chemeClr val="tx1"/>
                </a:solidFill>
              </a:rPr>
              <a:t>司</a:t>
            </a:r>
            <a:endParaRPr lang="en-US" altLang="zh-TW" sz="1400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chemeClr val="tx1"/>
                </a:solidFill>
              </a:rPr>
              <a:t>令</a:t>
            </a:r>
            <a:endParaRPr lang="en-US" altLang="zh-TW" sz="1400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chemeClr val="tx1"/>
                </a:solidFill>
              </a:rPr>
              <a:t>台</a:t>
            </a:r>
          </a:p>
        </p:txBody>
      </p:sp>
      <p:sp>
        <p:nvSpPr>
          <p:cNvPr id="25" name="矩形 24"/>
          <p:cNvSpPr/>
          <p:nvPr/>
        </p:nvSpPr>
        <p:spPr>
          <a:xfrm>
            <a:off x="3348038" y="3429000"/>
            <a:ext cx="936625" cy="936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348038" y="4365625"/>
            <a:ext cx="936625" cy="935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196" name="文字方塊 26"/>
          <p:cNvSpPr txBox="1">
            <a:spLocks noChangeArrowheads="1"/>
          </p:cNvSpPr>
          <p:nvPr/>
        </p:nvSpPr>
        <p:spPr bwMode="auto">
          <a:xfrm>
            <a:off x="3635375" y="4005263"/>
            <a:ext cx="3603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4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chemeClr val="tx1"/>
                </a:solidFill>
              </a:rPr>
              <a:t>籃球場</a:t>
            </a:r>
          </a:p>
        </p:txBody>
      </p:sp>
      <p:sp>
        <p:nvSpPr>
          <p:cNvPr id="28" name="矩形 27"/>
          <p:cNvSpPr/>
          <p:nvPr/>
        </p:nvSpPr>
        <p:spPr>
          <a:xfrm>
            <a:off x="3708400" y="3429000"/>
            <a:ext cx="287338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3708400" y="4868863"/>
            <a:ext cx="287338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" name="甜甜圈 29"/>
          <p:cNvSpPr/>
          <p:nvPr/>
        </p:nvSpPr>
        <p:spPr>
          <a:xfrm>
            <a:off x="3635375" y="3716338"/>
            <a:ext cx="360363" cy="217487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甜甜圈 30"/>
          <p:cNvSpPr/>
          <p:nvPr/>
        </p:nvSpPr>
        <p:spPr>
          <a:xfrm>
            <a:off x="3635375" y="4797425"/>
            <a:ext cx="360363" cy="2159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框架 32"/>
          <p:cNvSpPr/>
          <p:nvPr/>
        </p:nvSpPr>
        <p:spPr>
          <a:xfrm>
            <a:off x="2195736" y="4581128"/>
            <a:ext cx="1008112" cy="720080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框架 31"/>
          <p:cNvSpPr/>
          <p:nvPr/>
        </p:nvSpPr>
        <p:spPr>
          <a:xfrm>
            <a:off x="2195736" y="4221088"/>
            <a:ext cx="360040" cy="36004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203" name="文字方塊 33"/>
          <p:cNvSpPr txBox="1">
            <a:spLocks noChangeArrowheads="1"/>
          </p:cNvSpPr>
          <p:nvPr/>
        </p:nvSpPr>
        <p:spPr bwMode="auto">
          <a:xfrm>
            <a:off x="2268538" y="4724400"/>
            <a:ext cx="722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4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低年級</a:t>
            </a:r>
            <a:endParaRPr lang="en-US" altLang="zh-TW" sz="1400" b="1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遊樂區</a:t>
            </a:r>
          </a:p>
        </p:txBody>
      </p:sp>
      <p:sp>
        <p:nvSpPr>
          <p:cNvPr id="7204" name="文字方塊 34"/>
          <p:cNvSpPr txBox="1">
            <a:spLocks noChangeArrowheads="1"/>
          </p:cNvSpPr>
          <p:nvPr/>
        </p:nvSpPr>
        <p:spPr bwMode="auto">
          <a:xfrm>
            <a:off x="6227763" y="1268413"/>
            <a:ext cx="360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4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chemeClr val="tx1"/>
                </a:solidFill>
              </a:rPr>
              <a:t>籃球場</a:t>
            </a:r>
          </a:p>
        </p:txBody>
      </p:sp>
      <p:sp>
        <p:nvSpPr>
          <p:cNvPr id="7205" name="文字方塊 35"/>
          <p:cNvSpPr txBox="1">
            <a:spLocks noChangeArrowheads="1"/>
          </p:cNvSpPr>
          <p:nvPr/>
        </p:nvSpPr>
        <p:spPr bwMode="auto">
          <a:xfrm>
            <a:off x="2484438" y="1268413"/>
            <a:ext cx="358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4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4B3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chemeClr val="tx1"/>
                </a:solidFill>
              </a:rPr>
              <a:t>足球</a:t>
            </a:r>
            <a:endParaRPr lang="en-US" altLang="zh-TW" sz="1400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chemeClr val="tx1"/>
                </a:solidFill>
              </a:rPr>
              <a:t>場</a:t>
            </a:r>
          </a:p>
        </p:txBody>
      </p:sp>
    </p:spTree>
    <p:extLst>
      <p:ext uri="{BB962C8B-B14F-4D97-AF65-F5344CB8AC3E}">
        <p14:creationId xmlns:p14="http://schemas.microsoft.com/office/powerpoint/2010/main" val="103968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行政業務報告－教務處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zh-TW" altLang="en-US" i="1" dirty="0"/>
              <a:t>教學組 － </a:t>
            </a:r>
            <a:r>
              <a:rPr lang="zh-TW" altLang="en-US" i="1" dirty="0" smtClean="0"/>
              <a:t>簡佩真 </a:t>
            </a:r>
            <a:r>
              <a:rPr lang="zh-TW" altLang="en-US" i="1" dirty="0"/>
              <a:t>老師</a:t>
            </a:r>
            <a:endParaRPr lang="en-US" altLang="zh-TW" i="1" dirty="0"/>
          </a:p>
          <a:p>
            <a:pPr lvl="1">
              <a:defRPr/>
            </a:pPr>
            <a:r>
              <a:rPr lang="zh-TW" altLang="en-US" dirty="0"/>
              <a:t>教師職務及課務編排、課程規畫、學生活動行事</a:t>
            </a:r>
          </a:p>
          <a:p>
            <a:pPr lvl="1">
              <a:defRPr/>
            </a:pPr>
            <a:r>
              <a:rPr lang="zh-TW" altLang="en-US" dirty="0"/>
              <a:t>語文、數學及各領域教育推廣、競賽</a:t>
            </a:r>
          </a:p>
          <a:p>
            <a:pPr lvl="1">
              <a:defRPr/>
            </a:pPr>
            <a:r>
              <a:rPr lang="zh-TW" altLang="en-US" dirty="0"/>
              <a:t>測驗與評量</a:t>
            </a:r>
          </a:p>
          <a:p>
            <a:pPr lvl="1">
              <a:defRPr/>
            </a:pPr>
            <a:r>
              <a:rPr lang="zh-TW" altLang="en-US" dirty="0"/>
              <a:t>教師進修及教學輔導</a:t>
            </a:r>
            <a:endParaRPr lang="en-US" altLang="zh-TW" dirty="0"/>
          </a:p>
          <a:p>
            <a:pPr>
              <a:defRPr/>
            </a:pPr>
            <a:r>
              <a:rPr lang="zh-TW" altLang="en-US" i="1" dirty="0"/>
              <a:t>註冊組 － 李文議 老師</a:t>
            </a:r>
          </a:p>
          <a:p>
            <a:pPr lvl="1">
              <a:defRPr/>
            </a:pPr>
            <a:r>
              <a:rPr lang="zh-TW" altLang="en-US" dirty="0"/>
              <a:t>編班及轉出、轉入作業、學籍資料與畢業成績管理</a:t>
            </a:r>
          </a:p>
          <a:p>
            <a:pPr lvl="1">
              <a:defRPr/>
            </a:pPr>
            <a:r>
              <a:rPr lang="zh-TW" altLang="en-US" dirty="0"/>
              <a:t>獎助學金、證明書類申請及核發</a:t>
            </a:r>
            <a:endParaRPr lang="en-US" altLang="zh-TW" dirty="0"/>
          </a:p>
          <a:p>
            <a:pPr lvl="1">
              <a:defRPr/>
            </a:pPr>
            <a:r>
              <a:rPr lang="zh-TW" altLang="en-US" dirty="0"/>
              <a:t>課後照顧班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87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行政業務報告－教務處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i="1" dirty="0"/>
              <a:t>設備組 － </a:t>
            </a:r>
            <a:r>
              <a:rPr lang="zh-TW" altLang="en-US" i="1" dirty="0" smtClean="0"/>
              <a:t>戴惠貞 </a:t>
            </a:r>
            <a:r>
              <a:rPr lang="zh-TW" altLang="en-US" i="1" dirty="0"/>
              <a:t>老師</a:t>
            </a:r>
          </a:p>
          <a:p>
            <a:pPr lvl="1"/>
            <a:r>
              <a:rPr lang="zh-TW" altLang="en-US" dirty="0"/>
              <a:t>圖書館管理</a:t>
            </a:r>
            <a:endParaRPr lang="en-US" altLang="zh-TW" dirty="0"/>
          </a:p>
          <a:p>
            <a:pPr lvl="1"/>
            <a:r>
              <a:rPr lang="zh-TW" altLang="en-US" dirty="0"/>
              <a:t>推廣閱讀及讀報教育</a:t>
            </a:r>
            <a:endParaRPr lang="en-US" altLang="zh-TW" dirty="0"/>
          </a:p>
          <a:p>
            <a:pPr lvl="1"/>
            <a:r>
              <a:rPr lang="zh-TW" altLang="en-US" dirty="0"/>
              <a:t>教科書及教具管理</a:t>
            </a:r>
          </a:p>
          <a:p>
            <a:r>
              <a:rPr lang="zh-TW" altLang="en-US" i="1" dirty="0"/>
              <a:t>資訊組 － </a:t>
            </a:r>
            <a:r>
              <a:rPr lang="zh-TW" altLang="en-US" i="1" dirty="0" smtClean="0"/>
              <a:t>賴詠真 </a:t>
            </a:r>
            <a:r>
              <a:rPr lang="zh-TW" altLang="en-US" i="1" dirty="0"/>
              <a:t>老師</a:t>
            </a:r>
            <a:endParaRPr lang="en-US" altLang="zh-TW" i="1" dirty="0"/>
          </a:p>
          <a:p>
            <a:pPr lvl="1"/>
            <a:r>
              <a:rPr lang="zh-TW" altLang="en-US" dirty="0"/>
              <a:t>校園網路系統建置及維護</a:t>
            </a:r>
            <a:endParaRPr lang="en-US" altLang="zh-TW" dirty="0"/>
          </a:p>
          <a:p>
            <a:pPr lvl="1"/>
            <a:r>
              <a:rPr lang="zh-TW" altLang="en-US" dirty="0"/>
              <a:t>資訊教育推廣</a:t>
            </a:r>
            <a:endParaRPr lang="en-US" altLang="zh-TW" dirty="0"/>
          </a:p>
          <a:p>
            <a:pPr lvl="1"/>
            <a:r>
              <a:rPr lang="zh-TW" altLang="en-US" dirty="0"/>
              <a:t>網路競賽</a:t>
            </a:r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808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行政業務報告－教務處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zh-TW" altLang="en-US" dirty="0"/>
              <a:t>語文：語文競賽</a:t>
            </a:r>
            <a:r>
              <a:rPr lang="zh-TW" altLang="zh-TW" dirty="0"/>
              <a:t>、</a:t>
            </a:r>
            <a:r>
              <a:rPr lang="zh-TW" altLang="en-US" dirty="0"/>
              <a:t>國際志工</a:t>
            </a:r>
            <a:r>
              <a:rPr lang="zh-TW" altLang="zh-TW" dirty="0"/>
              <a:t>、</a:t>
            </a:r>
            <a:r>
              <a:rPr lang="zh-TW" altLang="en-US" dirty="0"/>
              <a:t>節慶活動</a:t>
            </a:r>
            <a:r>
              <a:rPr lang="zh-TW" altLang="zh-TW" dirty="0"/>
              <a:t> </a:t>
            </a:r>
            <a:r>
              <a:rPr lang="en-US" altLang="zh-TW" dirty="0"/>
              <a:t>……</a:t>
            </a:r>
            <a:r>
              <a:rPr lang="zh-TW" altLang="en-US" dirty="0"/>
              <a:t>等。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閱讀：好書交換</a:t>
            </a:r>
            <a:r>
              <a:rPr lang="zh-TW" altLang="zh-TW" dirty="0"/>
              <a:t>、</a:t>
            </a:r>
            <a:r>
              <a:rPr lang="zh-TW" altLang="en-US" dirty="0"/>
              <a:t>讀報</a:t>
            </a:r>
            <a:r>
              <a:rPr lang="zh-TW" altLang="zh-TW" dirty="0"/>
              <a:t>、</a:t>
            </a:r>
            <a:r>
              <a:rPr lang="zh-TW" altLang="en-US" dirty="0"/>
              <a:t>神奇故事屋</a:t>
            </a:r>
            <a:r>
              <a:rPr lang="zh-TW" altLang="zh-TW" dirty="0"/>
              <a:t>、</a:t>
            </a:r>
            <a:r>
              <a:rPr lang="zh-TW" altLang="en-US" dirty="0"/>
              <a:t>全校晨讀</a:t>
            </a:r>
            <a:r>
              <a:rPr lang="zh-TW" altLang="zh-TW" dirty="0"/>
              <a:t>、 </a:t>
            </a:r>
            <a:r>
              <a:rPr lang="zh-TW" altLang="en-US" dirty="0"/>
              <a:t>閱讀寫作班</a:t>
            </a:r>
            <a:r>
              <a:rPr lang="zh-TW" altLang="zh-TW" dirty="0"/>
              <a:t>、</a:t>
            </a:r>
            <a:r>
              <a:rPr lang="zh-TW" altLang="en-US" dirty="0"/>
              <a:t>書香獎</a:t>
            </a:r>
            <a:r>
              <a:rPr lang="zh-TW" altLang="zh-TW" dirty="0"/>
              <a:t>、</a:t>
            </a:r>
            <a:r>
              <a:rPr lang="zh-TW" altLang="en-US" dirty="0"/>
              <a:t>行動書車</a:t>
            </a:r>
            <a:r>
              <a:rPr lang="en-US" altLang="zh-TW" dirty="0"/>
              <a:t>……</a:t>
            </a:r>
            <a:r>
              <a:rPr lang="zh-TW" altLang="en-US" dirty="0"/>
              <a:t>等。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科學：水動力車競賽</a:t>
            </a:r>
            <a:r>
              <a:rPr lang="zh-TW" altLang="zh-TW" dirty="0"/>
              <a:t>、</a:t>
            </a:r>
            <a:r>
              <a:rPr lang="zh-TW" altLang="en-US" dirty="0"/>
              <a:t>科學社團</a:t>
            </a:r>
            <a:r>
              <a:rPr lang="en-US" altLang="zh-TW" dirty="0"/>
              <a:t>……</a:t>
            </a:r>
            <a:r>
              <a:rPr lang="zh-TW" altLang="en-US" dirty="0"/>
              <a:t>等。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資訊：網路競賽</a:t>
            </a:r>
            <a:r>
              <a:rPr lang="zh-TW" altLang="zh-TW" dirty="0"/>
              <a:t>、</a:t>
            </a:r>
            <a:r>
              <a:rPr lang="zh-TW" altLang="en-US" dirty="0"/>
              <a:t>打字比賽</a:t>
            </a:r>
            <a:r>
              <a:rPr lang="en-US" altLang="zh-TW" dirty="0"/>
              <a:t>……</a:t>
            </a:r>
            <a:r>
              <a:rPr lang="zh-TW" altLang="en-US" dirty="0"/>
              <a:t>等。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其他：食農教育</a:t>
            </a:r>
            <a:r>
              <a:rPr lang="zh-TW" altLang="zh-TW" dirty="0"/>
              <a:t>、 </a:t>
            </a:r>
            <a:r>
              <a:rPr lang="zh-TW" altLang="en-US" dirty="0"/>
              <a:t>兒童文學</a:t>
            </a:r>
            <a:r>
              <a:rPr lang="en-US" altLang="zh-TW" dirty="0"/>
              <a:t>……</a:t>
            </a:r>
            <a:r>
              <a:rPr lang="zh-TW" altLang="en-US" dirty="0"/>
              <a:t>等。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206561905"/>
      </p:ext>
    </p:extLst>
  </p:cSld>
  <p:clrMapOvr>
    <a:masterClrMapping/>
  </p:clrMapOvr>
</p:sld>
</file>

<file path=ppt/theme/theme1.xml><?xml version="1.0" encoding="utf-8"?>
<a:theme xmlns:a="http://schemas.openxmlformats.org/drawingml/2006/main" name="ppt_092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ppt_092</Template>
  <TotalTime>0</TotalTime>
  <Words>2386</Words>
  <Application>Microsoft Office PowerPoint</Application>
  <PresentationFormat>如螢幕大小 (4:3)</PresentationFormat>
  <Paragraphs>256</Paragraphs>
  <Slides>32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5" baseType="lpstr">
      <vt:lpstr>MS Gothic</vt:lpstr>
      <vt:lpstr>MS PGothic</vt:lpstr>
      <vt:lpstr>宋体</vt:lpstr>
      <vt:lpstr>文鼎中隸</vt:lpstr>
      <vt:lpstr>微軟正黑體</vt:lpstr>
      <vt:lpstr>新細明體</vt:lpstr>
      <vt:lpstr>標楷體</vt:lpstr>
      <vt:lpstr>Arial</vt:lpstr>
      <vt:lpstr>Calibri</vt:lpstr>
      <vt:lpstr>Microsoft Sans Serif</vt:lpstr>
      <vt:lpstr>Verdana</vt:lpstr>
      <vt:lpstr>Wingdings</vt:lpstr>
      <vt:lpstr>ppt_092</vt:lpstr>
      <vt:lpstr>PowerPoint 簡報</vt:lpstr>
      <vt:lpstr>會議程序</vt:lpstr>
      <vt:lpstr>PowerPoint 簡報</vt:lpstr>
      <vt:lpstr>PowerPoint 簡報</vt:lpstr>
      <vt:lpstr>行政業務報告－教務處</vt:lpstr>
      <vt:lpstr>行政業務報告－教務處</vt:lpstr>
      <vt:lpstr>行政業務報告－教務處</vt:lpstr>
      <vt:lpstr>行政業務報告－教務處</vt:lpstr>
      <vt:lpstr>行政業務報告－教務處</vt:lpstr>
      <vt:lpstr>行政業務報告－教務處</vt:lpstr>
      <vt:lpstr>行政業務報告－學務處</vt:lpstr>
      <vt:lpstr>行政業務報告－學務處</vt:lpstr>
      <vt:lpstr>PowerPoint 簡報</vt:lpstr>
      <vt:lpstr>PowerPoint 簡報</vt:lpstr>
      <vt:lpstr>PowerPoint 簡報</vt:lpstr>
      <vt:lpstr>行政業務報告－學務處</vt:lpstr>
      <vt:lpstr>行政業務報告－學務處</vt:lpstr>
      <vt:lpstr> </vt:lpstr>
      <vt:lpstr>行政業務報告－學務處</vt:lpstr>
      <vt:lpstr>行政業務報告－學務處</vt:lpstr>
      <vt:lpstr>行政業務報告－學務處</vt:lpstr>
      <vt:lpstr>行政業務報告－學務處</vt:lpstr>
      <vt:lpstr>行政業務報告－總務處</vt:lpstr>
      <vt:lpstr>行政業務報告－總務處</vt:lpstr>
      <vt:lpstr>行政業務報告－總務處</vt:lpstr>
      <vt:lpstr>行政業務報告－總務處</vt:lpstr>
      <vt:lpstr>行政業務報告－輔導室</vt:lpstr>
      <vt:lpstr>行政業務報告－輔導室</vt:lpstr>
      <vt:lpstr>行政業務報告－輔導室</vt:lpstr>
      <vt:lpstr>行政業務報告－輔導室</vt:lpstr>
      <vt:lpstr>綜合座談</vt:lpstr>
      <vt:lpstr>散  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11</cp:revision>
  <dcterms:created xsi:type="dcterms:W3CDTF">2010-03-19T11:41:58Z</dcterms:created>
  <dcterms:modified xsi:type="dcterms:W3CDTF">2022-08-30T06:19:00Z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TC103626582052</vt:lpwstr>
  </property>
</Properties>
</file>